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9" r:id="rId5"/>
    <p:sldId id="258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856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88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85C292-1432-37F8-48AA-FD6378515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EA148C-0A75-0F28-C1CB-62E03C663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72F514-6F53-3CC2-A87F-2A00BE41E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49D0-BFF2-4D12-8DA9-DC8B8315C449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02203B-B5D8-7626-9C42-88C6645D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13F67D-9530-9DB2-0693-85085B7E1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FCC1F-47B9-4169-AD30-54932006B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205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D69520-60A5-DA43-9EE7-A8AAF0379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59509AB-D0F1-1BC5-1FD9-48307EBCF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61E959-3499-FDAF-D9BD-FC6D4AA8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49D0-BFF2-4D12-8DA9-DC8B8315C449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1FE68F-32B1-21F1-FEFD-68103E956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4E40EB-78C6-9EB6-E262-11F0FE201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FCC1F-47B9-4169-AD30-54932006B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059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1369B5F-8092-3DC1-22BD-4FDBFE07D2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9AF0C5-C4CA-A15D-186E-3D382852E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15F5D7-42A8-6119-A084-E92924B2A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49D0-BFF2-4D12-8DA9-DC8B8315C449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6A9D9A-1A6D-9DC0-68D9-D9B170A7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B0CA89-BA43-359F-9EB0-0B96EDD14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FCC1F-47B9-4169-AD30-54932006B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67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3A5BDB-1544-B254-381B-9692098D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F9E714-3375-8A76-01A0-989F9CA23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87E37F-8F00-5FD1-A08F-8F39C8384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49D0-BFF2-4D12-8DA9-DC8B8315C449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6BA979-DDE3-268A-D6C6-306827A1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D67359-360D-0B83-D1CC-3DDC2E64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FCC1F-47B9-4169-AD30-54932006B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310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C688A-0413-06A7-3038-4D2E70D89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FCDA5D-CD0D-A135-A78B-C98D3CDFA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F2EC3A-631C-89B6-C8E6-A7D5F2529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49D0-BFF2-4D12-8DA9-DC8B8315C449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9E9697-EBF0-DDA7-31BF-3CE352B1C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985B7-6091-847D-7049-6AD82975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FCC1F-47B9-4169-AD30-54932006B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121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11C05E-03C6-7C54-BD23-585998045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706176-1D56-6471-964A-56858F8887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AEFC59-BC1C-28E4-BE48-C8E9B52280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AA38E9D-F6F9-E703-0D56-DF6FE13C0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49D0-BFF2-4D12-8DA9-DC8B8315C449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C0F41E-13E3-B1D5-8651-BEA7942B4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18980C0-D113-A2FA-4D46-9A0705B32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FCC1F-47B9-4169-AD30-54932006B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802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90CDF-1ADE-1713-66AC-A2C89C0DE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09D8BE-3564-2379-5EBD-743835B1C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DB61B2A-3E1C-0478-5857-0B7D33383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830F26F-5F81-F451-21EF-88573B4D3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EDD889D-C79E-3CE0-C38D-D0357484E5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735C462-93CC-3FCE-13FC-EEB508CA9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49D0-BFF2-4D12-8DA9-DC8B8315C449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60DC1D7-BC4B-8428-EB3B-6E62E8A00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F2BCAAF-9F26-91E7-A578-6EC5842F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FCC1F-47B9-4169-AD30-54932006B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236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8CCB6A-3888-B14E-CBC7-A2673EC02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1C7F580-96BD-AFBB-15BA-66A44A636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49D0-BFF2-4D12-8DA9-DC8B8315C449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A4E62EA-27C8-CE0E-A337-B3C94BF0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4736419-DBCD-9331-BCB0-9966A86C5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FCC1F-47B9-4169-AD30-54932006B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309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0EC0F90-C7BE-ADBF-3DE8-178EE3A50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49D0-BFF2-4D12-8DA9-DC8B8315C449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ADCE501-8A81-7D6F-F693-D2CCB6B02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94C2A6-06C6-30C6-08F8-53EDC5F27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FCC1F-47B9-4169-AD30-54932006B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4082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3A775E-21A5-2D9D-D2F1-00FE445F0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507F06-346C-4148-AB04-42C145F0C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EC3C36-78A6-900F-308B-B7CEA756B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E5B7394-622A-66D5-52B6-9A1F2163D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49D0-BFF2-4D12-8DA9-DC8B8315C449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D60934-5F2B-19E5-AD4B-A6ED63A3C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A0A42F-FA2F-CFCD-647E-83227EDA1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FCC1F-47B9-4169-AD30-54932006B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480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2B0586-AC9A-AACC-8BCB-A864A0C28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3C91876-0BD2-35E9-C148-A3E2FF5ECD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4FC59FE-6629-94C3-F4DE-F8EBA06E1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972CC8A-E6A0-AC63-D06F-D28E1291A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49D0-BFF2-4D12-8DA9-DC8B8315C449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3DF2B7-94F7-C3B1-D875-840C70F15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557C32-2987-55CA-21EF-10D16328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FCC1F-47B9-4169-AD30-54932006B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676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BDC57-FFFA-92CA-E192-48989A219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D0DFF85-0CF7-BF42-6CD5-F2BA39CA9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472AEC-78BC-B132-227B-B0EF64F8D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049D0-BFF2-4D12-8DA9-DC8B8315C449}" type="datetimeFigureOut">
              <a:rPr lang="ru-RU" smtClean="0"/>
              <a:t>16.10.2025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FF1DD2-CAA3-FE03-C9B0-941706E43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51CD78-F1AC-80B2-6F3A-98B943749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FCC1F-47B9-4169-AD30-54932006BC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005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C1A5EE37-B5F4-4C2D-65C7-99A22A8D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78A74822-2EE0-80AD-6050-CA3C7E158FB3}"/>
              </a:ext>
            </a:extLst>
          </p:cNvPr>
          <p:cNvSpPr/>
          <p:nvPr/>
        </p:nvSpPr>
        <p:spPr>
          <a:xfrm>
            <a:off x="4764762" y="94575"/>
            <a:ext cx="7427238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C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Цифровая </a:t>
            </a:r>
            <a:r>
              <a:rPr lang="en-US" sz="3800" b="1" dirty="0" err="1">
                <a:solidFill>
                  <a:srgbClr val="C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Экосистема</a:t>
            </a:r>
            <a:r>
              <a:rPr lang="en-US" sz="3800" b="1" dirty="0">
                <a:solidFill>
                  <a:srgbClr val="C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 </a:t>
            </a:r>
            <a:r>
              <a:rPr lang="en-US" sz="3800" b="1" dirty="0" err="1">
                <a:solidFill>
                  <a:srgbClr val="C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Спорта</a:t>
            </a:r>
            <a:r>
              <a:rPr lang="en-US" sz="38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 Архитектурное Видение</a:t>
            </a:r>
            <a:endParaRPr lang="en-US" sz="38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9BED6F7A-C293-B1C4-B3B3-04772421B8EE}"/>
              </a:ext>
            </a:extLst>
          </p:cNvPr>
          <p:cNvSpPr/>
          <p:nvPr/>
        </p:nvSpPr>
        <p:spPr>
          <a:xfrm>
            <a:off x="4751032" y="1475343"/>
            <a:ext cx="7407273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Наше приложение призвано стать </a:t>
            </a:r>
            <a:r>
              <a:rPr lang="en-US" sz="1450" b="1" dirty="0">
                <a:solidFill>
                  <a:srgbClr val="C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центральной цифровой экосистемой </a:t>
            </a: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для активных пользователей, объединяя тренировочный процесс, социальное взаимодействие и коммерцию в единый, персонализированный опыт.</a:t>
            </a:r>
            <a:endParaRPr lang="en-US" sz="1450" dirty="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4F3EDF44-1EF7-D4C5-DC92-B972278ACFD1}"/>
              </a:ext>
            </a:extLst>
          </p:cNvPr>
          <p:cNvSpPr/>
          <p:nvPr/>
        </p:nvSpPr>
        <p:spPr>
          <a:xfrm>
            <a:off x="4572000" y="2601019"/>
            <a:ext cx="7779068" cy="3661529"/>
          </a:xfrm>
          <a:prstGeom prst="roundRect">
            <a:avLst>
              <a:gd name="adj" fmla="val 2125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46E239CA-0125-7C45-1247-3A6D41BA958C}"/>
              </a:ext>
            </a:extLst>
          </p:cNvPr>
          <p:cNvSpPr/>
          <p:nvPr/>
        </p:nvSpPr>
        <p:spPr>
          <a:xfrm>
            <a:off x="4579620" y="2608639"/>
            <a:ext cx="3881914" cy="2267664"/>
          </a:xfrm>
          <a:prstGeom prst="roundRect">
            <a:avLst>
              <a:gd name="adj" fmla="val 3431"/>
            </a:avLst>
          </a:prstGeom>
          <a:solidFill>
            <a:srgbClr val="F9D2D6"/>
          </a:solidFill>
          <a:ln/>
        </p:spPr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700D14CD-42B3-9B9D-FC2C-901F53DA6873}"/>
              </a:ext>
            </a:extLst>
          </p:cNvPr>
          <p:cNvSpPr/>
          <p:nvPr/>
        </p:nvSpPr>
        <p:spPr>
          <a:xfrm>
            <a:off x="4764762" y="2793781"/>
            <a:ext cx="3233737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Вовлеченность и Удержание</a:t>
            </a:r>
            <a:endParaRPr lang="en-US" sz="19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9F2FDA03-2A02-C9B2-6354-72B23F4A0CF4}"/>
              </a:ext>
            </a:extLst>
          </p:cNvPr>
          <p:cNvSpPr/>
          <p:nvPr/>
        </p:nvSpPr>
        <p:spPr>
          <a:xfrm>
            <a:off x="4764762" y="3513990"/>
            <a:ext cx="3233737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Рост вовлеченности за счёт геймификации и социальных механик.</a:t>
            </a:r>
            <a:endParaRPr lang="en-US" sz="1450" dirty="0"/>
          </a:p>
        </p:txBody>
      </p:sp>
      <p:sp>
        <p:nvSpPr>
          <p:cNvPr id="11" name="Shape 6">
            <a:extLst>
              <a:ext uri="{FF2B5EF4-FFF2-40B4-BE49-F238E27FC236}">
                <a16:creationId xmlns:a16="http://schemas.microsoft.com/office/drawing/2014/main" id="{5809C9B5-6F0F-DE63-84CE-CED346894188}"/>
              </a:ext>
            </a:extLst>
          </p:cNvPr>
          <p:cNvSpPr/>
          <p:nvPr/>
        </p:nvSpPr>
        <p:spPr>
          <a:xfrm>
            <a:off x="8461534" y="2608639"/>
            <a:ext cx="3881914" cy="2267664"/>
          </a:xfrm>
          <a:prstGeom prst="rect">
            <a:avLst/>
          </a:prstGeom>
          <a:solidFill>
            <a:srgbClr val="F9D2D6"/>
          </a:solidFill>
          <a:ln/>
        </p:spPr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9B31BD8D-72E0-E3A1-37FF-72E27D65645D}"/>
              </a:ext>
            </a:extLst>
          </p:cNvPr>
          <p:cNvSpPr/>
          <p:nvPr/>
        </p:nvSpPr>
        <p:spPr>
          <a:xfrm>
            <a:off x="8461534" y="2608639"/>
            <a:ext cx="22860" cy="2267664"/>
          </a:xfrm>
          <a:prstGeom prst="roundRect">
            <a:avLst>
              <a:gd name="adj" fmla="val 340347"/>
            </a:avLst>
          </a:prstGeom>
          <a:solidFill>
            <a:srgbClr val="DFB8BC"/>
          </a:solidFill>
          <a:ln/>
        </p:spPr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5FB497A8-301D-BC80-B0EC-D9725D018D15}"/>
              </a:ext>
            </a:extLst>
          </p:cNvPr>
          <p:cNvSpPr/>
          <p:nvPr/>
        </p:nvSpPr>
        <p:spPr>
          <a:xfrm>
            <a:off x="8924568" y="2793781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Коммерция</a:t>
            </a:r>
            <a:endParaRPr lang="en-US" sz="19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22150A08-2483-F4CA-0B9C-4A8B52C395F6}"/>
              </a:ext>
            </a:extLst>
          </p:cNvPr>
          <p:cNvSpPr/>
          <p:nvPr/>
        </p:nvSpPr>
        <p:spPr>
          <a:xfrm>
            <a:off x="8924568" y="3209428"/>
            <a:ext cx="3233737" cy="148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Повышение продаж спортивных товаров через персонализированные рекомендации и интеграцию с e-commerce.</a:t>
            </a:r>
            <a:endParaRPr lang="en-US" sz="145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5CD0AA3D-16CE-D920-373E-64A09CAB12EA}"/>
              </a:ext>
            </a:extLst>
          </p:cNvPr>
          <p:cNvSpPr/>
          <p:nvPr/>
        </p:nvSpPr>
        <p:spPr>
          <a:xfrm>
            <a:off x="8230077" y="3510954"/>
            <a:ext cx="463034" cy="463034"/>
          </a:xfrm>
          <a:prstGeom prst="roundRect">
            <a:avLst>
              <a:gd name="adj" fmla="val 16803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08AFEB96-184B-46D3-6939-B6A0348D4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805" y="3597750"/>
            <a:ext cx="231458" cy="289441"/>
          </a:xfrm>
          <a:prstGeom prst="rect">
            <a:avLst/>
          </a:prstGeom>
        </p:spPr>
      </p:pic>
      <p:sp>
        <p:nvSpPr>
          <p:cNvPr id="17" name="Shape 11">
            <a:extLst>
              <a:ext uri="{FF2B5EF4-FFF2-40B4-BE49-F238E27FC236}">
                <a16:creationId xmlns:a16="http://schemas.microsoft.com/office/drawing/2014/main" id="{50DFEA8E-E769-F14B-B728-CC897A958AD5}"/>
              </a:ext>
            </a:extLst>
          </p:cNvPr>
          <p:cNvSpPr/>
          <p:nvPr/>
        </p:nvSpPr>
        <p:spPr>
          <a:xfrm>
            <a:off x="4579620" y="4876303"/>
            <a:ext cx="7763828" cy="1378625"/>
          </a:xfrm>
          <a:prstGeom prst="rect">
            <a:avLst/>
          </a:prstGeom>
          <a:solidFill>
            <a:srgbClr val="F9D2D6"/>
          </a:solidFill>
          <a:ln/>
        </p:spPr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124399F2-E617-20AA-281F-132351C87625}"/>
              </a:ext>
            </a:extLst>
          </p:cNvPr>
          <p:cNvSpPr/>
          <p:nvPr/>
        </p:nvSpPr>
        <p:spPr>
          <a:xfrm>
            <a:off x="4579620" y="4876303"/>
            <a:ext cx="7763828" cy="22860"/>
          </a:xfrm>
          <a:prstGeom prst="roundRect">
            <a:avLst>
              <a:gd name="adj" fmla="val 340347"/>
            </a:avLst>
          </a:prstGeom>
          <a:solidFill>
            <a:srgbClr val="DFB8BC"/>
          </a:solidFill>
          <a:ln/>
        </p:spPr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8FF5C7D1-475D-9AB1-1F9D-B9AC97643969}"/>
              </a:ext>
            </a:extLst>
          </p:cNvPr>
          <p:cNvSpPr/>
          <p:nvPr/>
        </p:nvSpPr>
        <p:spPr>
          <a:xfrm>
            <a:off x="4764762" y="5061445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Укрепление Бренда</a:t>
            </a:r>
            <a:endParaRPr lang="en-US" sz="1900" dirty="0"/>
          </a:p>
        </p:txBody>
      </p:sp>
      <p:sp>
        <p:nvSpPr>
          <p:cNvPr id="20" name="Text 14">
            <a:extLst>
              <a:ext uri="{FF2B5EF4-FFF2-40B4-BE49-F238E27FC236}">
                <a16:creationId xmlns:a16="http://schemas.microsoft.com/office/drawing/2014/main" id="{70D036B9-CAEE-B029-9698-BCA71977B797}"/>
              </a:ext>
            </a:extLst>
          </p:cNvPr>
          <p:cNvSpPr/>
          <p:nvPr/>
        </p:nvSpPr>
        <p:spPr>
          <a:xfrm>
            <a:off x="4764762" y="5477092"/>
            <a:ext cx="7115651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Развитие локальных спортивных сообществ и укрепление позиций бренда в регионах.</a:t>
            </a:r>
            <a:endParaRPr lang="en-US" sz="1450" dirty="0"/>
          </a:p>
        </p:txBody>
      </p:sp>
    </p:spTree>
    <p:extLst>
      <p:ext uri="{BB962C8B-B14F-4D97-AF65-F5344CB8AC3E}">
        <p14:creationId xmlns:p14="http://schemas.microsoft.com/office/powerpoint/2010/main" val="2957124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C1B4A07-BEA4-8639-59CB-740F1FBCD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68" y="948048"/>
            <a:ext cx="9836052" cy="578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3DA4E674-8472-2AB9-F862-1D9EA97970CD}"/>
              </a:ext>
            </a:extLst>
          </p:cNvPr>
          <p:cNvSpPr/>
          <p:nvPr/>
        </p:nvSpPr>
        <p:spPr>
          <a:xfrm>
            <a:off x="301768" y="300533"/>
            <a:ext cx="8651716" cy="385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3200" dirty="0">
                <a:solidFill>
                  <a:srgbClr val="C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Микросервисная Архитектура</a:t>
            </a:r>
            <a:r>
              <a:rPr lang="en-US" sz="3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: Ответ </a:t>
            </a:r>
            <a:r>
              <a:rPr lang="en-US" sz="3200" dirty="0" err="1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на</a:t>
            </a:r>
            <a:r>
              <a:rPr lang="en-US" sz="3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 </a:t>
            </a:r>
            <a:r>
              <a:rPr lang="ru-RU" sz="3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в</a:t>
            </a:r>
            <a:r>
              <a:rPr lang="en-US" sz="3200" dirty="0" err="1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ызовы</a:t>
            </a:r>
            <a:r>
              <a:rPr lang="en-US" sz="3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 </a:t>
            </a:r>
            <a:r>
              <a:rPr lang="ru-RU" sz="3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м</a:t>
            </a:r>
            <a:r>
              <a:rPr lang="en-US" sz="3200" dirty="0" err="1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асштаба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B3CEA-DB95-DE64-5EFF-0ADF3DAD1F14}"/>
              </a:ext>
            </a:extLst>
          </p:cNvPr>
          <p:cNvSpPr txBox="1"/>
          <p:nvPr/>
        </p:nvSpPr>
        <p:spPr>
          <a:xfrm>
            <a:off x="5467793" y="1203230"/>
            <a:ext cx="60153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1600" b="1" dirty="0">
                <a:solidFill>
                  <a:srgbClr val="C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М</a:t>
            </a:r>
            <a:r>
              <a:rPr lang="en-US" sz="1600" b="1" dirty="0" err="1">
                <a:solidFill>
                  <a:srgbClr val="C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одульн</a:t>
            </a:r>
            <a:r>
              <a:rPr lang="ru-RU" sz="1600" b="1" dirty="0" err="1">
                <a:solidFill>
                  <a:srgbClr val="C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ая</a:t>
            </a:r>
            <a:r>
              <a:rPr lang="en-US" sz="1600" b="1" dirty="0">
                <a:solidFill>
                  <a:srgbClr val="C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600" b="1" dirty="0" err="1">
                <a:solidFill>
                  <a:srgbClr val="C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микросервисн</a:t>
            </a:r>
            <a:r>
              <a:rPr lang="ru-RU" sz="1600" b="1" dirty="0" err="1">
                <a:solidFill>
                  <a:srgbClr val="C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ая</a:t>
            </a:r>
            <a:r>
              <a:rPr lang="en-US" sz="1600" b="1" dirty="0">
                <a:solidFill>
                  <a:srgbClr val="C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600" b="1" dirty="0" err="1">
                <a:solidFill>
                  <a:srgbClr val="C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архитектуру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раздел</a:t>
            </a:r>
            <a:r>
              <a:rPr lang="ru-RU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е</a:t>
            </a: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нн</a:t>
            </a:r>
            <a:r>
              <a:rPr lang="ru-RU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ая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по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бизнес-доменам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чтобы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обеспечить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максимальную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600" b="1" dirty="0" err="1">
                <a:solidFill>
                  <a:srgbClr val="C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гибкость</a:t>
            </a:r>
            <a:r>
              <a:rPr lang="en-US" sz="1600" b="1" dirty="0">
                <a:solidFill>
                  <a:srgbClr val="C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r>
              <a:rPr lang="en-US" sz="1600" b="1" dirty="0" err="1">
                <a:solidFill>
                  <a:srgbClr val="C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устойчивость</a:t>
            </a:r>
            <a:r>
              <a:rPr lang="en-US" sz="1600" b="1" dirty="0">
                <a:solidFill>
                  <a:srgbClr val="C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endParaRPr lang="ru-RU" sz="1600" b="1" dirty="0">
              <a:solidFill>
                <a:srgbClr val="C00000"/>
              </a:solidFill>
              <a:latin typeface="Sora Light" pitchFamily="34" charset="0"/>
              <a:ea typeface="Sora Light" pitchFamily="34" charset="-122"/>
              <a:cs typeface="Sora Light" pitchFamily="34" charset="-120"/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и </a:t>
            </a: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возможность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независимого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600" b="1" dirty="0" err="1">
                <a:solidFill>
                  <a:srgbClr val="C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масштабирования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каждого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сервиса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69750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0">
            <a:extLst>
              <a:ext uri="{FF2B5EF4-FFF2-40B4-BE49-F238E27FC236}">
                <a16:creationId xmlns:a16="http://schemas.microsoft.com/office/drawing/2014/main" id="{81908489-4511-5BEE-FD25-156B1BB9EEEB}"/>
              </a:ext>
            </a:extLst>
          </p:cNvPr>
          <p:cNvSpPr/>
          <p:nvPr/>
        </p:nvSpPr>
        <p:spPr>
          <a:xfrm>
            <a:off x="289443" y="328937"/>
            <a:ext cx="8651716" cy="385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3200" dirty="0">
                <a:solidFill>
                  <a:srgbClr val="C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Микросервисная Архитектура</a:t>
            </a:r>
            <a:r>
              <a:rPr lang="en-US" sz="3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: Ответ </a:t>
            </a:r>
            <a:r>
              <a:rPr lang="en-US" sz="3200" dirty="0" err="1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на</a:t>
            </a:r>
            <a:r>
              <a:rPr lang="en-US" sz="3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 </a:t>
            </a:r>
            <a:r>
              <a:rPr lang="ru-RU" sz="3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в</a:t>
            </a:r>
            <a:r>
              <a:rPr lang="en-US" sz="3200" dirty="0" err="1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ызовы</a:t>
            </a:r>
            <a:r>
              <a:rPr lang="en-US" sz="3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 </a:t>
            </a:r>
            <a:r>
              <a:rPr lang="ru-RU" sz="3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м</a:t>
            </a:r>
            <a:r>
              <a:rPr lang="en-US" sz="3200" dirty="0" err="1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асштаба</a:t>
            </a:r>
            <a:endParaRPr lang="en-US" sz="3200" dirty="0"/>
          </a:p>
        </p:txBody>
      </p:sp>
      <p:pic>
        <p:nvPicPr>
          <p:cNvPr id="39" name="Image 0" descr="preencoded.png">
            <a:extLst>
              <a:ext uri="{FF2B5EF4-FFF2-40B4-BE49-F238E27FC236}">
                <a16:creationId xmlns:a16="http://schemas.microsoft.com/office/drawing/2014/main" id="{AF09D736-D8BB-F31F-4578-29A2E0A1A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477" y="490839"/>
            <a:ext cx="7388642" cy="3381327"/>
          </a:xfrm>
          <a:prstGeom prst="rect">
            <a:avLst/>
          </a:prstGeom>
        </p:spPr>
      </p:pic>
      <p:sp>
        <p:nvSpPr>
          <p:cNvPr id="40" name="Text 2">
            <a:extLst>
              <a:ext uri="{FF2B5EF4-FFF2-40B4-BE49-F238E27FC236}">
                <a16:creationId xmlns:a16="http://schemas.microsoft.com/office/drawing/2014/main" id="{353658B8-DBB8-AC45-99A8-836C9D6CC32C}"/>
              </a:ext>
            </a:extLst>
          </p:cNvPr>
          <p:cNvSpPr/>
          <p:nvPr/>
        </p:nvSpPr>
        <p:spPr>
          <a:xfrm>
            <a:off x="8985617" y="1056564"/>
            <a:ext cx="1893388" cy="23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Доменные сервисы</a:t>
            </a:r>
            <a:endParaRPr lang="en-US" sz="1400" dirty="0"/>
          </a:p>
        </p:txBody>
      </p:sp>
      <p:sp>
        <p:nvSpPr>
          <p:cNvPr id="41" name="Text 3">
            <a:extLst>
              <a:ext uri="{FF2B5EF4-FFF2-40B4-BE49-F238E27FC236}">
                <a16:creationId xmlns:a16="http://schemas.microsoft.com/office/drawing/2014/main" id="{B4932231-7BC0-F19F-ACCC-DDF91CECAE07}"/>
              </a:ext>
            </a:extLst>
          </p:cNvPr>
          <p:cNvSpPr/>
          <p:nvPr/>
        </p:nvSpPr>
        <p:spPr>
          <a:xfrm>
            <a:off x="8985652" y="1405542"/>
            <a:ext cx="2276112" cy="543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CIAM, Тренировки, </a:t>
            </a:r>
            <a:r>
              <a:rPr lang="en-US" sz="105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Сообществ</a:t>
            </a:r>
            <a:r>
              <a:rPr lang="ru-RU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а</a:t>
            </a: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Торговля, </a:t>
            </a:r>
            <a:r>
              <a:rPr lang="en-US" sz="105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Рекомендации</a:t>
            </a:r>
            <a:r>
              <a:rPr lang="ru-RU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Экипировка</a:t>
            </a:r>
            <a:endParaRPr lang="en-US" sz="1050" dirty="0"/>
          </a:p>
        </p:txBody>
      </p:sp>
      <p:sp>
        <p:nvSpPr>
          <p:cNvPr id="42" name="Text 4">
            <a:extLst>
              <a:ext uri="{FF2B5EF4-FFF2-40B4-BE49-F238E27FC236}">
                <a16:creationId xmlns:a16="http://schemas.microsoft.com/office/drawing/2014/main" id="{565F6EB5-5781-8C62-26DC-6B058C7F84AB}"/>
              </a:ext>
            </a:extLst>
          </p:cNvPr>
          <p:cNvSpPr/>
          <p:nvPr/>
        </p:nvSpPr>
        <p:spPr>
          <a:xfrm>
            <a:off x="3610368" y="2073648"/>
            <a:ext cx="1822809" cy="23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API Gateway / BFF</a:t>
            </a:r>
            <a:endParaRPr lang="en-US" sz="1400" dirty="0"/>
          </a:p>
        </p:txBody>
      </p:sp>
      <p:sp>
        <p:nvSpPr>
          <p:cNvPr id="43" name="Text 5">
            <a:extLst>
              <a:ext uri="{FF2B5EF4-FFF2-40B4-BE49-F238E27FC236}">
                <a16:creationId xmlns:a16="http://schemas.microsoft.com/office/drawing/2014/main" id="{22577440-D077-2488-5D52-F4734BDF54E8}"/>
              </a:ext>
            </a:extLst>
          </p:cNvPr>
          <p:cNvSpPr/>
          <p:nvPr/>
        </p:nvSpPr>
        <p:spPr>
          <a:xfrm>
            <a:off x="3610368" y="2422625"/>
            <a:ext cx="1822809" cy="362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Маршрутизация и агрегация запросов</a:t>
            </a:r>
            <a:endParaRPr lang="en-US" sz="1050" dirty="0"/>
          </a:p>
        </p:txBody>
      </p:sp>
      <p:sp>
        <p:nvSpPr>
          <p:cNvPr id="44" name="Text 6">
            <a:extLst>
              <a:ext uri="{FF2B5EF4-FFF2-40B4-BE49-F238E27FC236}">
                <a16:creationId xmlns:a16="http://schemas.microsoft.com/office/drawing/2014/main" id="{2251188F-412E-3759-E6FC-D165EA533150}"/>
              </a:ext>
            </a:extLst>
          </p:cNvPr>
          <p:cNvSpPr/>
          <p:nvPr/>
        </p:nvSpPr>
        <p:spPr>
          <a:xfrm>
            <a:off x="8986383" y="2684522"/>
            <a:ext cx="1899884" cy="23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Клиентский уровень</a:t>
            </a:r>
            <a:endParaRPr lang="en-US" sz="1400" dirty="0"/>
          </a:p>
        </p:txBody>
      </p:sp>
      <p:sp>
        <p:nvSpPr>
          <p:cNvPr id="45" name="Text 7">
            <a:extLst>
              <a:ext uri="{FF2B5EF4-FFF2-40B4-BE49-F238E27FC236}">
                <a16:creationId xmlns:a16="http://schemas.microsoft.com/office/drawing/2014/main" id="{DA1938E3-BCFA-6101-612B-E8923682809B}"/>
              </a:ext>
            </a:extLst>
          </p:cNvPr>
          <p:cNvSpPr/>
          <p:nvPr/>
        </p:nvSpPr>
        <p:spPr>
          <a:xfrm>
            <a:off x="8986415" y="3033498"/>
            <a:ext cx="1982704" cy="181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Mobile и Web приложения</a:t>
            </a:r>
            <a:endParaRPr lang="en-US" sz="1050" dirty="0"/>
          </a:p>
        </p:txBody>
      </p:sp>
      <p:sp>
        <p:nvSpPr>
          <p:cNvPr id="46" name="Shape 8">
            <a:extLst>
              <a:ext uri="{FF2B5EF4-FFF2-40B4-BE49-F238E27FC236}">
                <a16:creationId xmlns:a16="http://schemas.microsoft.com/office/drawing/2014/main" id="{61231A96-D440-555A-219E-76591C5F84C6}"/>
              </a:ext>
            </a:extLst>
          </p:cNvPr>
          <p:cNvSpPr/>
          <p:nvPr/>
        </p:nvSpPr>
        <p:spPr>
          <a:xfrm>
            <a:off x="164176" y="3898648"/>
            <a:ext cx="5834678" cy="876423"/>
          </a:xfrm>
          <a:prstGeom prst="roundRect">
            <a:avLst>
              <a:gd name="adj" fmla="val 8527"/>
            </a:avLst>
          </a:prstGeom>
          <a:solidFill>
            <a:srgbClr val="FFFFFF"/>
          </a:solidFill>
          <a:ln/>
        </p:spPr>
      </p:sp>
      <p:sp>
        <p:nvSpPr>
          <p:cNvPr id="48" name="Shape 10">
            <a:extLst>
              <a:ext uri="{FF2B5EF4-FFF2-40B4-BE49-F238E27FC236}">
                <a16:creationId xmlns:a16="http://schemas.microsoft.com/office/drawing/2014/main" id="{F0B697AD-136E-BE29-9246-03E5372C7C1B}"/>
              </a:ext>
            </a:extLst>
          </p:cNvPr>
          <p:cNvSpPr/>
          <p:nvPr/>
        </p:nvSpPr>
        <p:spPr>
          <a:xfrm>
            <a:off x="2484781" y="3726602"/>
            <a:ext cx="344093" cy="351664"/>
          </a:xfrm>
          <a:prstGeom prst="roundRect">
            <a:avLst>
              <a:gd name="adj" fmla="val 265652"/>
            </a:avLst>
          </a:prstGeom>
          <a:solidFill>
            <a:srgbClr val="DA1B2E"/>
          </a:solidFill>
          <a:ln/>
        </p:spPr>
      </p:sp>
      <p:sp>
        <p:nvSpPr>
          <p:cNvPr id="50" name="Text 11">
            <a:extLst>
              <a:ext uri="{FF2B5EF4-FFF2-40B4-BE49-F238E27FC236}">
                <a16:creationId xmlns:a16="http://schemas.microsoft.com/office/drawing/2014/main" id="{311FA2EC-60CD-AEC4-22D4-A4B5907CBF0C}"/>
              </a:ext>
            </a:extLst>
          </p:cNvPr>
          <p:cNvSpPr/>
          <p:nvPr/>
        </p:nvSpPr>
        <p:spPr>
          <a:xfrm>
            <a:off x="164176" y="4174635"/>
            <a:ext cx="1268309" cy="192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Клиентский слой</a:t>
            </a:r>
            <a:endParaRPr lang="en-US" sz="1400" dirty="0"/>
          </a:p>
        </p:txBody>
      </p:sp>
      <p:sp>
        <p:nvSpPr>
          <p:cNvPr id="51" name="Text 12">
            <a:extLst>
              <a:ext uri="{FF2B5EF4-FFF2-40B4-BE49-F238E27FC236}">
                <a16:creationId xmlns:a16="http://schemas.microsoft.com/office/drawing/2014/main" id="{63FCBE90-36A5-E356-D5D6-25F9B6730FAD}"/>
              </a:ext>
            </a:extLst>
          </p:cNvPr>
          <p:cNvSpPr/>
          <p:nvPr/>
        </p:nvSpPr>
        <p:spPr>
          <a:xfrm>
            <a:off x="289443" y="4442229"/>
            <a:ext cx="5397114" cy="187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Мобильные приложения и веб-портал как единая точка доступа для пользователей.</a:t>
            </a:r>
            <a:endParaRPr lang="en-US" sz="1050" dirty="0"/>
          </a:p>
        </p:txBody>
      </p:sp>
      <p:sp>
        <p:nvSpPr>
          <p:cNvPr id="52" name="Shape 13">
            <a:extLst>
              <a:ext uri="{FF2B5EF4-FFF2-40B4-BE49-F238E27FC236}">
                <a16:creationId xmlns:a16="http://schemas.microsoft.com/office/drawing/2014/main" id="{6A7DE9B0-FD3D-33E5-29AF-17FA7C8E64F0}"/>
              </a:ext>
            </a:extLst>
          </p:cNvPr>
          <p:cNvSpPr/>
          <p:nvPr/>
        </p:nvSpPr>
        <p:spPr>
          <a:xfrm>
            <a:off x="6115779" y="3898648"/>
            <a:ext cx="6096000" cy="876423"/>
          </a:xfrm>
          <a:prstGeom prst="roundRect">
            <a:avLst>
              <a:gd name="adj" fmla="val 8527"/>
            </a:avLst>
          </a:prstGeom>
          <a:solidFill>
            <a:srgbClr val="FFFFFF"/>
          </a:solidFill>
          <a:ln/>
        </p:spPr>
      </p:sp>
      <p:sp>
        <p:nvSpPr>
          <p:cNvPr id="54" name="Shape 15">
            <a:extLst>
              <a:ext uri="{FF2B5EF4-FFF2-40B4-BE49-F238E27FC236}">
                <a16:creationId xmlns:a16="http://schemas.microsoft.com/office/drawing/2014/main" id="{435520FD-E5D0-34B0-46C1-3C54A69BB255}"/>
              </a:ext>
            </a:extLst>
          </p:cNvPr>
          <p:cNvSpPr/>
          <p:nvPr/>
        </p:nvSpPr>
        <p:spPr>
          <a:xfrm>
            <a:off x="9283607" y="3726602"/>
            <a:ext cx="344093" cy="351664"/>
          </a:xfrm>
          <a:prstGeom prst="roundRect">
            <a:avLst>
              <a:gd name="adj" fmla="val 265652"/>
            </a:avLst>
          </a:prstGeom>
          <a:solidFill>
            <a:srgbClr val="DA1B2E"/>
          </a:solidFill>
          <a:ln/>
        </p:spPr>
      </p:sp>
      <p:sp>
        <p:nvSpPr>
          <p:cNvPr id="56" name="Text 16">
            <a:extLst>
              <a:ext uri="{FF2B5EF4-FFF2-40B4-BE49-F238E27FC236}">
                <a16:creationId xmlns:a16="http://schemas.microsoft.com/office/drawing/2014/main" id="{3C7AE767-5177-39D3-C1EB-BEE0881C3AFA}"/>
              </a:ext>
            </a:extLst>
          </p:cNvPr>
          <p:cNvSpPr/>
          <p:nvPr/>
        </p:nvSpPr>
        <p:spPr>
          <a:xfrm>
            <a:off x="6243920" y="4185468"/>
            <a:ext cx="1509200" cy="192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API Gateway / BFF</a:t>
            </a:r>
            <a:endParaRPr lang="en-US" sz="1400" dirty="0"/>
          </a:p>
        </p:txBody>
      </p:sp>
      <p:sp>
        <p:nvSpPr>
          <p:cNvPr id="57" name="Text 17">
            <a:extLst>
              <a:ext uri="{FF2B5EF4-FFF2-40B4-BE49-F238E27FC236}">
                <a16:creationId xmlns:a16="http://schemas.microsoft.com/office/drawing/2014/main" id="{8E145B8A-9327-7A54-650D-627D250C7EA0}"/>
              </a:ext>
            </a:extLst>
          </p:cNvPr>
          <p:cNvSpPr/>
          <p:nvPr/>
        </p:nvSpPr>
        <p:spPr>
          <a:xfrm>
            <a:off x="6389985" y="4442579"/>
            <a:ext cx="5821794" cy="232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Агрегация данных, защита от перегрузок (анти-DDoS) и контроль доступа к бэкенду.</a:t>
            </a:r>
            <a:endParaRPr lang="en-US" sz="1050" dirty="0"/>
          </a:p>
        </p:txBody>
      </p:sp>
      <p:sp>
        <p:nvSpPr>
          <p:cNvPr id="58" name="Shape 18">
            <a:extLst>
              <a:ext uri="{FF2B5EF4-FFF2-40B4-BE49-F238E27FC236}">
                <a16:creationId xmlns:a16="http://schemas.microsoft.com/office/drawing/2014/main" id="{7D055E0B-6C1B-F946-BFBD-BF30C32FD690}"/>
              </a:ext>
            </a:extLst>
          </p:cNvPr>
          <p:cNvSpPr/>
          <p:nvPr/>
        </p:nvSpPr>
        <p:spPr>
          <a:xfrm>
            <a:off x="19779" y="5043196"/>
            <a:ext cx="5979075" cy="1063994"/>
          </a:xfrm>
          <a:prstGeom prst="roundRect">
            <a:avLst>
              <a:gd name="adj" fmla="val 7024"/>
            </a:avLst>
          </a:prstGeom>
          <a:solidFill>
            <a:srgbClr val="FFFFFF"/>
          </a:solidFill>
          <a:ln/>
        </p:spPr>
      </p:sp>
      <p:sp>
        <p:nvSpPr>
          <p:cNvPr id="59" name="Shape 19">
            <a:extLst>
              <a:ext uri="{FF2B5EF4-FFF2-40B4-BE49-F238E27FC236}">
                <a16:creationId xmlns:a16="http://schemas.microsoft.com/office/drawing/2014/main" id="{0D2725DC-F47E-D441-BC12-EC089402607E}"/>
              </a:ext>
            </a:extLst>
          </p:cNvPr>
          <p:cNvSpPr/>
          <p:nvPr/>
        </p:nvSpPr>
        <p:spPr>
          <a:xfrm>
            <a:off x="0" y="5027956"/>
            <a:ext cx="5976000" cy="62280"/>
          </a:xfrm>
          <a:prstGeom prst="roundRect">
            <a:avLst>
              <a:gd name="adj" fmla="val 79057"/>
            </a:avLst>
          </a:prstGeom>
          <a:solidFill>
            <a:srgbClr val="DA1B2E"/>
          </a:solidFill>
          <a:ln/>
        </p:spPr>
      </p:sp>
      <p:sp>
        <p:nvSpPr>
          <p:cNvPr id="60" name="Shape 20">
            <a:extLst>
              <a:ext uri="{FF2B5EF4-FFF2-40B4-BE49-F238E27FC236}">
                <a16:creationId xmlns:a16="http://schemas.microsoft.com/office/drawing/2014/main" id="{5745DDF7-4D00-561B-9A8F-EEAA125ADCF2}"/>
              </a:ext>
            </a:extLst>
          </p:cNvPr>
          <p:cNvSpPr/>
          <p:nvPr/>
        </p:nvSpPr>
        <p:spPr>
          <a:xfrm>
            <a:off x="2484781" y="4871150"/>
            <a:ext cx="344093" cy="351664"/>
          </a:xfrm>
          <a:prstGeom prst="roundRect">
            <a:avLst>
              <a:gd name="adj" fmla="val 265652"/>
            </a:avLst>
          </a:prstGeom>
          <a:solidFill>
            <a:srgbClr val="DA1B2E"/>
          </a:solidFill>
          <a:ln/>
        </p:spPr>
      </p:sp>
      <p:pic>
        <p:nvPicPr>
          <p:cNvPr id="61" name="Image 3" descr="preencoded.png">
            <a:extLst>
              <a:ext uri="{FF2B5EF4-FFF2-40B4-BE49-F238E27FC236}">
                <a16:creationId xmlns:a16="http://schemas.microsoft.com/office/drawing/2014/main" id="{2266963B-76C2-F5D4-4A31-BA277CFA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911" y="4957232"/>
            <a:ext cx="140617" cy="175771"/>
          </a:xfrm>
          <a:prstGeom prst="rect">
            <a:avLst/>
          </a:prstGeom>
        </p:spPr>
      </p:pic>
      <p:sp>
        <p:nvSpPr>
          <p:cNvPr id="62" name="Text 21">
            <a:extLst>
              <a:ext uri="{FF2B5EF4-FFF2-40B4-BE49-F238E27FC236}">
                <a16:creationId xmlns:a16="http://schemas.microsoft.com/office/drawing/2014/main" id="{9F7314A5-1594-CC91-8507-C42012C5164D}"/>
              </a:ext>
            </a:extLst>
          </p:cNvPr>
          <p:cNvSpPr/>
          <p:nvPr/>
        </p:nvSpPr>
        <p:spPr>
          <a:xfrm>
            <a:off x="164176" y="5301410"/>
            <a:ext cx="1387145" cy="13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Полиглот-хранилища</a:t>
            </a:r>
            <a:endParaRPr lang="en-US" sz="1400" dirty="0"/>
          </a:p>
        </p:txBody>
      </p:sp>
      <p:sp>
        <p:nvSpPr>
          <p:cNvPr id="63" name="Text 22">
            <a:extLst>
              <a:ext uri="{FF2B5EF4-FFF2-40B4-BE49-F238E27FC236}">
                <a16:creationId xmlns:a16="http://schemas.microsoft.com/office/drawing/2014/main" id="{21D9300A-6090-8DDD-1C03-DFC7F6693138}"/>
              </a:ext>
            </a:extLst>
          </p:cNvPr>
          <p:cNvSpPr/>
          <p:nvPr/>
        </p:nvSpPr>
        <p:spPr>
          <a:xfrm>
            <a:off x="289443" y="5572334"/>
            <a:ext cx="5499857" cy="261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Использование специализированных баз данных (TSDB для метрик, GraphDB для сообществ, VectorDB для поиска) для повышения производительности.</a:t>
            </a:r>
            <a:endParaRPr lang="en-US" sz="1050" dirty="0"/>
          </a:p>
        </p:txBody>
      </p:sp>
      <p:sp>
        <p:nvSpPr>
          <p:cNvPr id="64" name="Shape 23">
            <a:extLst>
              <a:ext uri="{FF2B5EF4-FFF2-40B4-BE49-F238E27FC236}">
                <a16:creationId xmlns:a16="http://schemas.microsoft.com/office/drawing/2014/main" id="{264DC81B-0C3B-C783-79A3-81E724DD24BF}"/>
              </a:ext>
            </a:extLst>
          </p:cNvPr>
          <p:cNvSpPr/>
          <p:nvPr/>
        </p:nvSpPr>
        <p:spPr>
          <a:xfrm>
            <a:off x="6115779" y="5043196"/>
            <a:ext cx="6096000" cy="1063994"/>
          </a:xfrm>
          <a:prstGeom prst="roundRect">
            <a:avLst>
              <a:gd name="adj" fmla="val 7024"/>
            </a:avLst>
          </a:prstGeom>
          <a:solidFill>
            <a:srgbClr val="FFFFFF"/>
          </a:solidFill>
          <a:ln/>
        </p:spPr>
      </p:sp>
      <p:sp>
        <p:nvSpPr>
          <p:cNvPr id="66" name="Shape 25">
            <a:extLst>
              <a:ext uri="{FF2B5EF4-FFF2-40B4-BE49-F238E27FC236}">
                <a16:creationId xmlns:a16="http://schemas.microsoft.com/office/drawing/2014/main" id="{CCD9FEA8-1502-F4F3-EE0D-D7AE63B76960}"/>
              </a:ext>
            </a:extLst>
          </p:cNvPr>
          <p:cNvSpPr/>
          <p:nvPr/>
        </p:nvSpPr>
        <p:spPr>
          <a:xfrm>
            <a:off x="9283607" y="4871150"/>
            <a:ext cx="344093" cy="351664"/>
          </a:xfrm>
          <a:prstGeom prst="roundRect">
            <a:avLst>
              <a:gd name="adj" fmla="val 265652"/>
            </a:avLst>
          </a:prstGeom>
          <a:solidFill>
            <a:srgbClr val="DA1B2E"/>
          </a:solidFill>
          <a:ln/>
        </p:spPr>
      </p:sp>
      <p:sp>
        <p:nvSpPr>
          <p:cNvPr id="68" name="Text 26">
            <a:extLst>
              <a:ext uri="{FF2B5EF4-FFF2-40B4-BE49-F238E27FC236}">
                <a16:creationId xmlns:a16="http://schemas.microsoft.com/office/drawing/2014/main" id="{E08129FB-EF5F-46F5-C6CB-FAD417619395}"/>
              </a:ext>
            </a:extLst>
          </p:cNvPr>
          <p:cNvSpPr/>
          <p:nvPr/>
        </p:nvSpPr>
        <p:spPr>
          <a:xfrm>
            <a:off x="6243920" y="5330016"/>
            <a:ext cx="1509200" cy="192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Инфраструктура</a:t>
            </a:r>
            <a:endParaRPr lang="en-US" sz="1400" dirty="0"/>
          </a:p>
        </p:txBody>
      </p:sp>
      <p:sp>
        <p:nvSpPr>
          <p:cNvPr id="69" name="Text 27">
            <a:extLst>
              <a:ext uri="{FF2B5EF4-FFF2-40B4-BE49-F238E27FC236}">
                <a16:creationId xmlns:a16="http://schemas.microsoft.com/office/drawing/2014/main" id="{AA25A494-D562-281F-F24A-97026DCF1E7E}"/>
              </a:ext>
            </a:extLst>
          </p:cNvPr>
          <p:cNvSpPr/>
          <p:nvPr/>
        </p:nvSpPr>
        <p:spPr>
          <a:xfrm>
            <a:off x="6389985" y="5575781"/>
            <a:ext cx="5703921" cy="369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Kubernetes для оркестрации, Event Bus для асинхронной связи, и Observability</a:t>
            </a:r>
            <a:endParaRPr lang="ru-RU" sz="1050" dirty="0">
              <a:solidFill>
                <a:srgbClr val="3B3535"/>
              </a:solidFill>
              <a:latin typeface="Sora Light" pitchFamily="34" charset="0"/>
              <a:ea typeface="Sora Light" pitchFamily="34" charset="-122"/>
              <a:cs typeface="Sora Light" pitchFamily="34" charset="-120"/>
            </a:endParaRPr>
          </a:p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для контроля multi-cloud среды.</a:t>
            </a:r>
            <a:endParaRPr lang="en-US" sz="1050" dirty="0"/>
          </a:p>
        </p:txBody>
      </p:sp>
      <p:sp>
        <p:nvSpPr>
          <p:cNvPr id="70" name="Shape 19">
            <a:extLst>
              <a:ext uri="{FF2B5EF4-FFF2-40B4-BE49-F238E27FC236}">
                <a16:creationId xmlns:a16="http://schemas.microsoft.com/office/drawing/2014/main" id="{B673E4DA-C761-67BA-4905-9F23C991463B}"/>
              </a:ext>
            </a:extLst>
          </p:cNvPr>
          <p:cNvSpPr/>
          <p:nvPr/>
        </p:nvSpPr>
        <p:spPr>
          <a:xfrm>
            <a:off x="-10167" y="3891384"/>
            <a:ext cx="5976000" cy="62280"/>
          </a:xfrm>
          <a:prstGeom prst="roundRect">
            <a:avLst>
              <a:gd name="adj" fmla="val 79057"/>
            </a:avLst>
          </a:prstGeom>
          <a:solidFill>
            <a:srgbClr val="DA1B2E"/>
          </a:solidFill>
          <a:ln/>
        </p:spPr>
      </p:sp>
      <p:pic>
        <p:nvPicPr>
          <p:cNvPr id="49" name="Image 1" descr="preencoded.png">
            <a:extLst>
              <a:ext uri="{FF2B5EF4-FFF2-40B4-BE49-F238E27FC236}">
                <a16:creationId xmlns:a16="http://schemas.microsoft.com/office/drawing/2014/main" id="{6F2E11EA-52A2-E61B-60CE-BF8FE851E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911" y="3812685"/>
            <a:ext cx="140617" cy="175771"/>
          </a:xfrm>
          <a:prstGeom prst="rect">
            <a:avLst/>
          </a:prstGeom>
        </p:spPr>
      </p:pic>
      <p:sp>
        <p:nvSpPr>
          <p:cNvPr id="71" name="Shape 19">
            <a:extLst>
              <a:ext uri="{FF2B5EF4-FFF2-40B4-BE49-F238E27FC236}">
                <a16:creationId xmlns:a16="http://schemas.microsoft.com/office/drawing/2014/main" id="{4E5E36EE-1246-B9EF-FDCE-35493CA88DBA}"/>
              </a:ext>
            </a:extLst>
          </p:cNvPr>
          <p:cNvSpPr/>
          <p:nvPr/>
        </p:nvSpPr>
        <p:spPr>
          <a:xfrm>
            <a:off x="6183346" y="5022322"/>
            <a:ext cx="5976000" cy="62280"/>
          </a:xfrm>
          <a:prstGeom prst="roundRect">
            <a:avLst>
              <a:gd name="adj" fmla="val 79057"/>
            </a:avLst>
          </a:prstGeom>
          <a:solidFill>
            <a:srgbClr val="DA1B2E"/>
          </a:solidFill>
          <a:ln/>
        </p:spPr>
      </p:sp>
      <p:pic>
        <p:nvPicPr>
          <p:cNvPr id="67" name="Image 4" descr="preencoded.png">
            <a:extLst>
              <a:ext uri="{FF2B5EF4-FFF2-40B4-BE49-F238E27FC236}">
                <a16:creationId xmlns:a16="http://schemas.microsoft.com/office/drawing/2014/main" id="{C710BC75-FC9C-C9C8-6A4C-7E2E27105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3737" y="4957232"/>
            <a:ext cx="140617" cy="175771"/>
          </a:xfrm>
          <a:prstGeom prst="rect">
            <a:avLst/>
          </a:prstGeom>
        </p:spPr>
      </p:pic>
      <p:sp>
        <p:nvSpPr>
          <p:cNvPr id="72" name="Shape 19">
            <a:extLst>
              <a:ext uri="{FF2B5EF4-FFF2-40B4-BE49-F238E27FC236}">
                <a16:creationId xmlns:a16="http://schemas.microsoft.com/office/drawing/2014/main" id="{59AF31E5-E7DE-D254-AF67-114414629F6B}"/>
              </a:ext>
            </a:extLst>
          </p:cNvPr>
          <p:cNvSpPr/>
          <p:nvPr/>
        </p:nvSpPr>
        <p:spPr>
          <a:xfrm>
            <a:off x="6170646" y="3892022"/>
            <a:ext cx="5976000" cy="62280"/>
          </a:xfrm>
          <a:prstGeom prst="roundRect">
            <a:avLst>
              <a:gd name="adj" fmla="val 79057"/>
            </a:avLst>
          </a:prstGeom>
          <a:solidFill>
            <a:srgbClr val="DA1B2E"/>
          </a:solidFill>
          <a:ln/>
        </p:spPr>
      </p:sp>
      <p:pic>
        <p:nvPicPr>
          <p:cNvPr id="55" name="Image 2" descr="preencoded.png">
            <a:extLst>
              <a:ext uri="{FF2B5EF4-FFF2-40B4-BE49-F238E27FC236}">
                <a16:creationId xmlns:a16="http://schemas.microsoft.com/office/drawing/2014/main" id="{4C19825D-6FC2-6BB7-2171-C2EDB3269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3737" y="3812685"/>
            <a:ext cx="140617" cy="175771"/>
          </a:xfrm>
          <a:prstGeom prst="rect">
            <a:avLst/>
          </a:prstGeom>
        </p:spPr>
      </p:pic>
      <p:sp>
        <p:nvSpPr>
          <p:cNvPr id="73" name="Text 1">
            <a:extLst>
              <a:ext uri="{FF2B5EF4-FFF2-40B4-BE49-F238E27FC236}">
                <a16:creationId xmlns:a16="http://schemas.microsoft.com/office/drawing/2014/main" id="{02130333-863F-00C8-4320-F587CF425F9D}"/>
              </a:ext>
            </a:extLst>
          </p:cNvPr>
          <p:cNvSpPr/>
          <p:nvPr/>
        </p:nvSpPr>
        <p:spPr>
          <a:xfrm>
            <a:off x="324332" y="1374508"/>
            <a:ext cx="3080201" cy="161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Мы используем </a:t>
            </a:r>
            <a:r>
              <a:rPr lang="en-US" sz="1400" b="1" dirty="0">
                <a:solidFill>
                  <a:srgbClr val="C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паттерны асинхронной обработки</a:t>
            </a: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и </a:t>
            </a:r>
            <a:r>
              <a:rPr lang="en-US" sz="1400" b="1" dirty="0">
                <a:solidFill>
                  <a:srgbClr val="C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полиглот-хранилища</a:t>
            </a: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чтобы обеспечить высокую пропускную способность, устойчивость к сбоям и низкую задержку даже при пиковых нагрузках.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27962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0E8A44-19FA-2374-DD97-7DF733562599}"/>
              </a:ext>
            </a:extLst>
          </p:cNvPr>
          <p:cNvSpPr txBox="1"/>
          <p:nvPr/>
        </p:nvSpPr>
        <p:spPr>
          <a:xfrm>
            <a:off x="284420" y="978768"/>
            <a:ext cx="9305605" cy="657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ru-RU" sz="1450" dirty="0">
                <a:solidFill>
                  <a:srgbClr val="3B3535"/>
                </a:solidFill>
                <a:ea typeface="Sora Light"/>
              </a:rPr>
              <a:t>В условиях высокой конкуренции и быстрого технологического развития, проактивное управление рисками является ключевым фактором успеха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C28317-AD33-1821-6442-8C3E80A05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129" y="-10616"/>
            <a:ext cx="3156938" cy="315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2">
            <a:extLst>
              <a:ext uri="{FF2B5EF4-FFF2-40B4-BE49-F238E27FC236}">
                <a16:creationId xmlns:a16="http://schemas.microsoft.com/office/drawing/2014/main" id="{E1A8B034-CFF2-F966-913F-9D52F5B6FBA6}"/>
              </a:ext>
            </a:extLst>
          </p:cNvPr>
          <p:cNvSpPr/>
          <p:nvPr/>
        </p:nvSpPr>
        <p:spPr>
          <a:xfrm>
            <a:off x="5879006" y="1608807"/>
            <a:ext cx="45719" cy="4494279"/>
          </a:xfrm>
          <a:prstGeom prst="roundRect">
            <a:avLst>
              <a:gd name="adj" fmla="val 343967"/>
            </a:avLst>
          </a:prstGeom>
          <a:solidFill>
            <a:srgbClr val="C0C1D7"/>
          </a:solidFill>
          <a:ln>
            <a:solidFill>
              <a:srgbClr val="C00000"/>
            </a:solidFill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6BA8DE-85E7-AF9E-4DE2-E6CC624F4697}"/>
              </a:ext>
            </a:extLst>
          </p:cNvPr>
          <p:cNvSpPr txBox="1"/>
          <p:nvPr/>
        </p:nvSpPr>
        <p:spPr>
          <a:xfrm>
            <a:off x="284420" y="245953"/>
            <a:ext cx="11464556" cy="682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750"/>
              </a:lnSpc>
            </a:pPr>
            <a:r>
              <a:rPr lang="ru-RU" sz="3200" dirty="0">
                <a:solidFill>
                  <a:srgbClr val="1F1E1E"/>
                </a:solidFill>
                <a:ea typeface="Sora Semi Bold" pitchFamily="34" charset="-122"/>
              </a:rPr>
              <a:t>Управление рисками продукта: </a:t>
            </a:r>
            <a:r>
              <a:rPr lang="ru-RU" sz="3200" dirty="0">
                <a:solidFill>
                  <a:srgbClr val="C00000"/>
                </a:solidFill>
                <a:ea typeface="Sora Semi Bold" pitchFamily="34" charset="-122"/>
              </a:rPr>
              <a:t>Вызовы и Влияние</a:t>
            </a: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7C97076A-C642-E5CC-872F-AFBCFD0D1897}"/>
              </a:ext>
            </a:extLst>
          </p:cNvPr>
          <p:cNvSpPr/>
          <p:nvPr/>
        </p:nvSpPr>
        <p:spPr>
          <a:xfrm>
            <a:off x="5141117" y="1988636"/>
            <a:ext cx="561618" cy="22860"/>
          </a:xfrm>
          <a:prstGeom prst="roundRect">
            <a:avLst>
              <a:gd name="adj" fmla="val 343967"/>
            </a:avLst>
          </a:prstGeom>
          <a:solidFill>
            <a:srgbClr val="C0C1D7"/>
          </a:solidFill>
          <a:ln>
            <a:solidFill>
              <a:srgbClr val="C00000"/>
            </a:solidFill>
          </a:ln>
        </p:spPr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8E46D67B-F807-867F-F2C9-9A43BB53D668}"/>
              </a:ext>
            </a:extLst>
          </p:cNvPr>
          <p:cNvSpPr/>
          <p:nvPr/>
        </p:nvSpPr>
        <p:spPr>
          <a:xfrm>
            <a:off x="5679875" y="1789563"/>
            <a:ext cx="421124" cy="421124"/>
          </a:xfrm>
          <a:prstGeom prst="roundRect">
            <a:avLst>
              <a:gd name="adj" fmla="val 18672"/>
            </a:avLst>
          </a:prstGeom>
          <a:solidFill>
            <a:srgbClr val="C00000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4255E4BB-5DA5-33C9-F2D4-0F1AAC0B173E}"/>
              </a:ext>
            </a:extLst>
          </p:cNvPr>
          <p:cNvSpPr/>
          <p:nvPr/>
        </p:nvSpPr>
        <p:spPr>
          <a:xfrm>
            <a:off x="6300130" y="3842479"/>
            <a:ext cx="2811185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Сложность Интеграций</a:t>
            </a:r>
            <a:endParaRPr lang="en-US" sz="180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C7B05F39-D957-9986-D001-BD64F4C91A62}"/>
              </a:ext>
            </a:extLst>
          </p:cNvPr>
          <p:cNvSpPr/>
          <p:nvPr/>
        </p:nvSpPr>
        <p:spPr>
          <a:xfrm>
            <a:off x="6311558" y="4252719"/>
            <a:ext cx="5682984" cy="898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50" dirty="0">
                <a:solidFill>
                  <a:srgbClr val="272525"/>
                </a:solidFill>
                <a:ea typeface="Inter" pitchFamily="34" charset="-122"/>
              </a:rPr>
              <a:t>Интеграция с различными устройствами, платформами и API других компаний может привести к увеличению TTM (Time-to-Market) и высоким </a:t>
            </a:r>
            <a:r>
              <a:rPr lang="en-US" sz="1450" dirty="0" err="1">
                <a:solidFill>
                  <a:srgbClr val="272525"/>
                </a:solidFill>
                <a:ea typeface="Inter" pitchFamily="34" charset="-122"/>
              </a:rPr>
              <a:t>затратам</a:t>
            </a:r>
            <a:r>
              <a:rPr lang="en-US" sz="1450" dirty="0">
                <a:solidFill>
                  <a:srgbClr val="272525"/>
                </a:solidFill>
                <a:ea typeface="Inter" pitchFamily="34" charset="-122"/>
              </a:rPr>
              <a:t> </a:t>
            </a:r>
            <a:r>
              <a:rPr lang="en-US" sz="1450" dirty="0" err="1">
                <a:solidFill>
                  <a:srgbClr val="272525"/>
                </a:solidFill>
                <a:ea typeface="Inter" pitchFamily="34" charset="-122"/>
              </a:rPr>
              <a:t>на</a:t>
            </a:r>
            <a:r>
              <a:rPr lang="en-US" sz="1450" dirty="0">
                <a:solidFill>
                  <a:srgbClr val="272525"/>
                </a:solidFill>
                <a:ea typeface="Inter" pitchFamily="34" charset="-122"/>
              </a:rPr>
              <a:t> </a:t>
            </a:r>
            <a:r>
              <a:rPr lang="en-US" sz="1450" dirty="0" err="1">
                <a:solidFill>
                  <a:srgbClr val="272525"/>
                </a:solidFill>
                <a:ea typeface="Inter" pitchFamily="34" charset="-122"/>
              </a:rPr>
              <a:t>разработку</a:t>
            </a:r>
            <a:endParaRPr lang="en-US" sz="1450" dirty="0">
              <a:solidFill>
                <a:srgbClr val="272525"/>
              </a:solidFill>
              <a:ea typeface="Inter" pitchFamily="34" charset="-122"/>
            </a:endParaRPr>
          </a:p>
        </p:txBody>
      </p:sp>
      <p:sp>
        <p:nvSpPr>
          <p:cNvPr id="14" name="Shape 8">
            <a:extLst>
              <a:ext uri="{FF2B5EF4-FFF2-40B4-BE49-F238E27FC236}">
                <a16:creationId xmlns:a16="http://schemas.microsoft.com/office/drawing/2014/main" id="{5A8E4ED5-6EFB-5037-2181-2652D7794B47}"/>
              </a:ext>
            </a:extLst>
          </p:cNvPr>
          <p:cNvSpPr/>
          <p:nvPr/>
        </p:nvSpPr>
        <p:spPr>
          <a:xfrm>
            <a:off x="6078139" y="2622653"/>
            <a:ext cx="561618" cy="22860"/>
          </a:xfrm>
          <a:prstGeom prst="roundRect">
            <a:avLst>
              <a:gd name="adj" fmla="val 343967"/>
            </a:avLst>
          </a:prstGeom>
          <a:solidFill>
            <a:srgbClr val="C0C1D7"/>
          </a:solidFill>
          <a:ln>
            <a:solidFill>
              <a:srgbClr val="C00000"/>
            </a:solidFill>
          </a:ln>
        </p:spPr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A701A97E-C034-81A0-4D9A-BCE0A11AF815}"/>
              </a:ext>
            </a:extLst>
          </p:cNvPr>
          <p:cNvSpPr/>
          <p:nvPr/>
        </p:nvSpPr>
        <p:spPr>
          <a:xfrm>
            <a:off x="5679875" y="2423580"/>
            <a:ext cx="421124" cy="421124"/>
          </a:xfrm>
          <a:prstGeom prst="roundRect">
            <a:avLst>
              <a:gd name="adj" fmla="val 18672"/>
            </a:avLst>
          </a:prstGeom>
          <a:solidFill>
            <a:srgbClr val="C00000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5F18F82F-2201-AAF3-6195-F7B8E1BD3B61}"/>
              </a:ext>
            </a:extLst>
          </p:cNvPr>
          <p:cNvSpPr/>
          <p:nvPr/>
        </p:nvSpPr>
        <p:spPr>
          <a:xfrm>
            <a:off x="5750003" y="2947684"/>
            <a:ext cx="280749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endParaRPr lang="en-US" sz="2200" dirty="0"/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1465D7AE-3DCC-414A-9570-C3C80A6FE3D8}"/>
              </a:ext>
            </a:extLst>
          </p:cNvPr>
          <p:cNvSpPr/>
          <p:nvPr/>
        </p:nvSpPr>
        <p:spPr>
          <a:xfrm>
            <a:off x="6826506" y="2487874"/>
            <a:ext cx="387774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None/>
            </a:pPr>
            <a:r>
              <a:rPr lang="ru-RU" b="1" dirty="0"/>
              <a:t>Конфликт UX и Продаж</a:t>
            </a:r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A21F2F15-C4CF-044E-BB7F-BB642C859C04}"/>
              </a:ext>
            </a:extLst>
          </p:cNvPr>
          <p:cNvSpPr/>
          <p:nvPr/>
        </p:nvSpPr>
        <p:spPr>
          <a:xfrm>
            <a:off x="6241430" y="2844586"/>
            <a:ext cx="5730830" cy="1197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ru-RU" sz="1450" dirty="0">
                <a:solidFill>
                  <a:srgbClr val="272525"/>
                </a:solidFill>
                <a:ea typeface="Inter" pitchFamily="34" charset="-122"/>
              </a:rPr>
              <a:t>Агрессивные маркетинговые или продающие элементы, ухудшающие пользовательский опыт, неизбежно ведут к оттоку пользователей и повреждению репутации бренда</a:t>
            </a:r>
          </a:p>
        </p:txBody>
      </p:sp>
      <p:sp>
        <p:nvSpPr>
          <p:cNvPr id="19" name="Shape 9">
            <a:extLst>
              <a:ext uri="{FF2B5EF4-FFF2-40B4-BE49-F238E27FC236}">
                <a16:creationId xmlns:a16="http://schemas.microsoft.com/office/drawing/2014/main" id="{5802A2E6-7C90-7E6C-ED17-B4164E6323CF}"/>
              </a:ext>
            </a:extLst>
          </p:cNvPr>
          <p:cNvSpPr/>
          <p:nvPr/>
        </p:nvSpPr>
        <p:spPr>
          <a:xfrm>
            <a:off x="5714163" y="3119916"/>
            <a:ext cx="421124" cy="421124"/>
          </a:xfrm>
          <a:prstGeom prst="roundRect">
            <a:avLst>
              <a:gd name="adj" fmla="val 18672"/>
            </a:avLst>
          </a:prstGeom>
          <a:solidFill>
            <a:srgbClr val="C00000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0" name="Text 10">
            <a:extLst>
              <a:ext uri="{FF2B5EF4-FFF2-40B4-BE49-F238E27FC236}">
                <a16:creationId xmlns:a16="http://schemas.microsoft.com/office/drawing/2014/main" id="{24B354B8-03E5-7E69-EDA7-E72083282593}"/>
              </a:ext>
            </a:extLst>
          </p:cNvPr>
          <p:cNvSpPr/>
          <p:nvPr/>
        </p:nvSpPr>
        <p:spPr>
          <a:xfrm>
            <a:off x="5772863" y="4082469"/>
            <a:ext cx="280749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endParaRPr lang="en-US" sz="2200" dirty="0"/>
          </a:p>
        </p:txBody>
      </p:sp>
      <p:sp>
        <p:nvSpPr>
          <p:cNvPr id="21" name="Shape 9">
            <a:extLst>
              <a:ext uri="{FF2B5EF4-FFF2-40B4-BE49-F238E27FC236}">
                <a16:creationId xmlns:a16="http://schemas.microsoft.com/office/drawing/2014/main" id="{BADC1886-A173-FCFA-7D44-4584D7C8667E}"/>
              </a:ext>
            </a:extLst>
          </p:cNvPr>
          <p:cNvSpPr/>
          <p:nvPr/>
        </p:nvSpPr>
        <p:spPr>
          <a:xfrm>
            <a:off x="5714163" y="3825336"/>
            <a:ext cx="421124" cy="421124"/>
          </a:xfrm>
          <a:prstGeom prst="roundRect">
            <a:avLst>
              <a:gd name="adj" fmla="val 18672"/>
            </a:avLst>
          </a:prstGeom>
          <a:solidFill>
            <a:srgbClr val="C00000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B2E0DBB9-B559-7CA8-AED7-99676731FF85}"/>
              </a:ext>
            </a:extLst>
          </p:cNvPr>
          <p:cNvSpPr/>
          <p:nvPr/>
        </p:nvSpPr>
        <p:spPr>
          <a:xfrm>
            <a:off x="5772863" y="5264984"/>
            <a:ext cx="280749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endParaRPr lang="en-US" sz="2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EBED3F-F9C2-7D80-E874-F0400DB14D72}"/>
              </a:ext>
            </a:extLst>
          </p:cNvPr>
          <p:cNvSpPr txBox="1"/>
          <p:nvPr/>
        </p:nvSpPr>
        <p:spPr>
          <a:xfrm>
            <a:off x="119276" y="2183272"/>
            <a:ext cx="5477314" cy="95256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lnSpc>
                <a:spcPts val="2300"/>
              </a:lnSpc>
              <a:defRPr sz="1450">
                <a:solidFill>
                  <a:srgbClr val="3B3535"/>
                </a:solidFill>
                <a:ea typeface="Sora Light"/>
              </a:defRPr>
            </a:lvl1pPr>
          </a:lstStyle>
          <a:p>
            <a:pPr algn="r"/>
            <a:r>
              <a:rPr lang="ru-RU" dirty="0"/>
              <a:t>Если пользователи не находят ценности или их опыт не является бесшовным, это приводит к прямому снижению удержания (</a:t>
            </a:r>
            <a:r>
              <a:rPr lang="ru-RU" dirty="0" err="1"/>
              <a:t>Retention</a:t>
            </a:r>
            <a:r>
              <a:rPr lang="ru-RU" dirty="0"/>
              <a:t>) и, как следствие, падению LTV </a:t>
            </a:r>
            <a:r>
              <a:rPr lang="en-US" dirty="0"/>
              <a:t>(Lifetime Value</a:t>
            </a:r>
            <a:r>
              <a:rPr lang="ru-RU" dirty="0"/>
              <a:t>)</a:t>
            </a:r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6DAB046B-114C-9435-096E-AAB0BC338F6B}"/>
              </a:ext>
            </a:extLst>
          </p:cNvPr>
          <p:cNvSpPr/>
          <p:nvPr/>
        </p:nvSpPr>
        <p:spPr>
          <a:xfrm>
            <a:off x="1966909" y="1842367"/>
            <a:ext cx="2811185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None/>
            </a:pPr>
            <a:r>
              <a:rPr lang="ru-RU" b="1" dirty="0"/>
              <a:t>Недостаточная вовлеченность</a:t>
            </a:r>
          </a:p>
        </p:txBody>
      </p:sp>
      <p:sp>
        <p:nvSpPr>
          <p:cNvPr id="26" name="Shape 8">
            <a:extLst>
              <a:ext uri="{FF2B5EF4-FFF2-40B4-BE49-F238E27FC236}">
                <a16:creationId xmlns:a16="http://schemas.microsoft.com/office/drawing/2014/main" id="{FD953A28-7ECE-344F-140F-9ADEBA050435}"/>
              </a:ext>
            </a:extLst>
          </p:cNvPr>
          <p:cNvSpPr/>
          <p:nvPr/>
        </p:nvSpPr>
        <p:spPr>
          <a:xfrm>
            <a:off x="5146740" y="3343638"/>
            <a:ext cx="561618" cy="22860"/>
          </a:xfrm>
          <a:prstGeom prst="roundRect">
            <a:avLst>
              <a:gd name="adj" fmla="val 343967"/>
            </a:avLst>
          </a:prstGeom>
          <a:solidFill>
            <a:srgbClr val="C0C1D7"/>
          </a:solidFill>
          <a:ln>
            <a:solidFill>
              <a:srgbClr val="C00000"/>
            </a:solidFill>
          </a:ln>
        </p:spPr>
      </p:sp>
      <p:sp>
        <p:nvSpPr>
          <p:cNvPr id="27" name="Shape 8">
            <a:extLst>
              <a:ext uri="{FF2B5EF4-FFF2-40B4-BE49-F238E27FC236}">
                <a16:creationId xmlns:a16="http://schemas.microsoft.com/office/drawing/2014/main" id="{B9CCE049-EAE6-564B-0A7E-BC82F4C72C9B}"/>
              </a:ext>
            </a:extLst>
          </p:cNvPr>
          <p:cNvSpPr/>
          <p:nvPr/>
        </p:nvSpPr>
        <p:spPr>
          <a:xfrm>
            <a:off x="6118599" y="4012978"/>
            <a:ext cx="561618" cy="22860"/>
          </a:xfrm>
          <a:prstGeom prst="roundRect">
            <a:avLst>
              <a:gd name="adj" fmla="val 343967"/>
            </a:avLst>
          </a:prstGeom>
          <a:solidFill>
            <a:srgbClr val="C0C1D7"/>
          </a:solidFill>
          <a:ln>
            <a:solidFill>
              <a:srgbClr val="C00000"/>
            </a:solidFill>
          </a:ln>
        </p:spPr>
      </p:sp>
      <p:sp>
        <p:nvSpPr>
          <p:cNvPr id="28" name="Shape 9">
            <a:extLst>
              <a:ext uri="{FF2B5EF4-FFF2-40B4-BE49-F238E27FC236}">
                <a16:creationId xmlns:a16="http://schemas.microsoft.com/office/drawing/2014/main" id="{B895B563-1D15-A76E-00F0-8EFFA14F9C56}"/>
              </a:ext>
            </a:extLst>
          </p:cNvPr>
          <p:cNvSpPr/>
          <p:nvPr/>
        </p:nvSpPr>
        <p:spPr>
          <a:xfrm>
            <a:off x="5683561" y="4565016"/>
            <a:ext cx="421124" cy="421124"/>
          </a:xfrm>
          <a:prstGeom prst="roundRect">
            <a:avLst>
              <a:gd name="adj" fmla="val 18672"/>
            </a:avLst>
          </a:prstGeom>
          <a:solidFill>
            <a:srgbClr val="C00000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9" name="Shape 8">
            <a:extLst>
              <a:ext uri="{FF2B5EF4-FFF2-40B4-BE49-F238E27FC236}">
                <a16:creationId xmlns:a16="http://schemas.microsoft.com/office/drawing/2014/main" id="{2E9A1AD4-90F9-48A0-E661-88E9F036DA12}"/>
              </a:ext>
            </a:extLst>
          </p:cNvPr>
          <p:cNvSpPr/>
          <p:nvPr/>
        </p:nvSpPr>
        <p:spPr>
          <a:xfrm>
            <a:off x="5146740" y="4752718"/>
            <a:ext cx="561618" cy="22860"/>
          </a:xfrm>
          <a:prstGeom prst="roundRect">
            <a:avLst>
              <a:gd name="adj" fmla="val 343967"/>
            </a:avLst>
          </a:prstGeom>
          <a:solidFill>
            <a:srgbClr val="C0C1D7"/>
          </a:solidFill>
          <a:ln>
            <a:solidFill>
              <a:srgbClr val="C00000"/>
            </a:solidFill>
          </a:ln>
        </p:spPr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D10B5C-2D1F-C9B5-0089-389A68491E20}"/>
              </a:ext>
            </a:extLst>
          </p:cNvPr>
          <p:cNvSpPr txBox="1"/>
          <p:nvPr/>
        </p:nvSpPr>
        <p:spPr>
          <a:xfrm>
            <a:off x="119276" y="3553190"/>
            <a:ext cx="5571912" cy="9878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algn="r">
              <a:lnSpc>
                <a:spcPts val="2300"/>
              </a:lnSpc>
              <a:defRPr sz="1450">
                <a:solidFill>
                  <a:srgbClr val="3B3535"/>
                </a:solidFill>
                <a:ea typeface="Sora Light"/>
              </a:defRPr>
            </a:lvl1pPr>
          </a:lstStyle>
          <a:p>
            <a:r>
              <a:rPr lang="ru-RU" dirty="0"/>
              <a:t>В современном цифровом мире, хранение персональных данных (PII) и соблюдение юридических норм и законов является не просто рекомендацией, а критическим требованием</a:t>
            </a:r>
          </a:p>
        </p:txBody>
      </p:sp>
      <p:sp>
        <p:nvSpPr>
          <p:cNvPr id="34" name="Text 6">
            <a:extLst>
              <a:ext uri="{FF2B5EF4-FFF2-40B4-BE49-F238E27FC236}">
                <a16:creationId xmlns:a16="http://schemas.microsoft.com/office/drawing/2014/main" id="{E0B933CB-9174-54AD-27A4-DBC0D8A54A99}"/>
              </a:ext>
            </a:extLst>
          </p:cNvPr>
          <p:cNvSpPr/>
          <p:nvPr/>
        </p:nvSpPr>
        <p:spPr>
          <a:xfrm>
            <a:off x="2208098" y="3184209"/>
            <a:ext cx="2811185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ru-RU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Юридические и регуляторные </a:t>
            </a:r>
            <a:r>
              <a:rPr lang="ru-RU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</a:t>
            </a:r>
            <a:r>
              <a:rPr lang="ru-RU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иски</a:t>
            </a:r>
            <a:endParaRPr lang="en-US" sz="1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7B87D4-DFCD-D84A-9D37-C4531E9F59B6}"/>
              </a:ext>
            </a:extLst>
          </p:cNvPr>
          <p:cNvSpPr txBox="1"/>
          <p:nvPr/>
        </p:nvSpPr>
        <p:spPr>
          <a:xfrm>
            <a:off x="-430936" y="4873182"/>
            <a:ext cx="6097772" cy="9878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 algn="r">
              <a:lnSpc>
                <a:spcPts val="2350"/>
              </a:lnSpc>
              <a:defRPr sz="1450">
                <a:solidFill>
                  <a:srgbClr val="272525"/>
                </a:solidFill>
                <a:ea typeface="Inter" pitchFamily="34" charset="-122"/>
              </a:defRPr>
            </a:lvl1pPr>
          </a:lstStyle>
          <a:p>
            <a:r>
              <a:rPr lang="ru-RU" dirty="0">
                <a:ea typeface="Sora Light"/>
              </a:rPr>
              <a:t>Неспособность системы выдерживать высокую нагрузку во время массовых событий (например, пиковых продаж или вирусного роста) вызывает нарушения SLA и потерю доверия.</a:t>
            </a:r>
          </a:p>
        </p:txBody>
      </p:sp>
      <p:sp>
        <p:nvSpPr>
          <p:cNvPr id="38" name="Text 6">
            <a:extLst>
              <a:ext uri="{FF2B5EF4-FFF2-40B4-BE49-F238E27FC236}">
                <a16:creationId xmlns:a16="http://schemas.microsoft.com/office/drawing/2014/main" id="{659C4DDE-EA24-1D80-A7FD-6D3A5AEC18C7}"/>
              </a:ext>
            </a:extLst>
          </p:cNvPr>
          <p:cNvSpPr/>
          <p:nvPr/>
        </p:nvSpPr>
        <p:spPr>
          <a:xfrm>
            <a:off x="2226094" y="4581120"/>
            <a:ext cx="2811185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ru-RU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Производительность и Нагрузка</a:t>
            </a:r>
          </a:p>
        </p:txBody>
      </p:sp>
      <p:sp>
        <p:nvSpPr>
          <p:cNvPr id="39" name="Shape 9">
            <a:extLst>
              <a:ext uri="{FF2B5EF4-FFF2-40B4-BE49-F238E27FC236}">
                <a16:creationId xmlns:a16="http://schemas.microsoft.com/office/drawing/2014/main" id="{837B6BEB-13B3-FA8D-2FB6-A20C95F9C3C8}"/>
              </a:ext>
            </a:extLst>
          </p:cNvPr>
          <p:cNvSpPr/>
          <p:nvPr/>
        </p:nvSpPr>
        <p:spPr>
          <a:xfrm>
            <a:off x="5702735" y="5306805"/>
            <a:ext cx="421124" cy="421124"/>
          </a:xfrm>
          <a:prstGeom prst="roundRect">
            <a:avLst>
              <a:gd name="adj" fmla="val 18672"/>
            </a:avLst>
          </a:prstGeom>
          <a:solidFill>
            <a:srgbClr val="C00000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0" name="Shape 8">
            <a:extLst>
              <a:ext uri="{FF2B5EF4-FFF2-40B4-BE49-F238E27FC236}">
                <a16:creationId xmlns:a16="http://schemas.microsoft.com/office/drawing/2014/main" id="{6D6DB905-2146-7E94-008B-5D0FF62BF52D}"/>
              </a:ext>
            </a:extLst>
          </p:cNvPr>
          <p:cNvSpPr/>
          <p:nvPr/>
        </p:nvSpPr>
        <p:spPr>
          <a:xfrm>
            <a:off x="6104684" y="5505937"/>
            <a:ext cx="561618" cy="22860"/>
          </a:xfrm>
          <a:prstGeom prst="roundRect">
            <a:avLst>
              <a:gd name="adj" fmla="val 343967"/>
            </a:avLst>
          </a:prstGeom>
          <a:solidFill>
            <a:srgbClr val="C0C1D7"/>
          </a:solidFill>
          <a:ln>
            <a:solidFill>
              <a:srgbClr val="C00000"/>
            </a:solidFill>
          </a:ln>
        </p:spPr>
      </p:sp>
      <p:sp>
        <p:nvSpPr>
          <p:cNvPr id="41" name="Text 6">
            <a:extLst>
              <a:ext uri="{FF2B5EF4-FFF2-40B4-BE49-F238E27FC236}">
                <a16:creationId xmlns:a16="http://schemas.microsoft.com/office/drawing/2014/main" id="{792D4B51-637C-6938-340B-55519D1FCC05}"/>
              </a:ext>
            </a:extLst>
          </p:cNvPr>
          <p:cNvSpPr/>
          <p:nvPr/>
        </p:nvSpPr>
        <p:spPr>
          <a:xfrm>
            <a:off x="6639757" y="5350178"/>
            <a:ext cx="1623903" cy="288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ru-RU" sz="18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Мультиоблако</a:t>
            </a:r>
            <a:endParaRPr lang="en-US" sz="1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991C2E-ACA3-770A-1A9B-B41B443FD2FD}"/>
              </a:ext>
            </a:extLst>
          </p:cNvPr>
          <p:cNvSpPr txBox="1"/>
          <p:nvPr/>
        </p:nvSpPr>
        <p:spPr>
          <a:xfrm>
            <a:off x="6320440" y="5727929"/>
            <a:ext cx="5665220" cy="986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>
              <a:lnSpc>
                <a:spcPts val="2350"/>
              </a:lnSpc>
              <a:defRPr sz="1450">
                <a:solidFill>
                  <a:srgbClr val="272525"/>
                </a:solidFill>
                <a:latin typeface="Inter" pitchFamily="34" charset="0"/>
                <a:ea typeface="Inter" pitchFamily="34" charset="-122"/>
              </a:defRPr>
            </a:lvl1pPr>
          </a:lstStyle>
          <a:p>
            <a:r>
              <a:rPr lang="ru-RU" dirty="0">
                <a:latin typeface="+mn-lt"/>
              </a:rPr>
              <a:t>Неоптимизированное использование облачных ресурсов, а также сложность управления </a:t>
            </a:r>
            <a:r>
              <a:rPr lang="ru-RU" dirty="0" err="1">
                <a:latin typeface="+mn-lt"/>
              </a:rPr>
              <a:t>мультиоблачной</a:t>
            </a:r>
            <a:r>
              <a:rPr lang="ru-RU" dirty="0">
                <a:latin typeface="+mn-lt"/>
              </a:rPr>
              <a:t> средой, ведут к неконтролируемому росту затрат (</a:t>
            </a:r>
            <a:r>
              <a:rPr lang="ru-RU" dirty="0" err="1">
                <a:latin typeface="+mn-lt"/>
              </a:rPr>
              <a:t>FinOps</a:t>
            </a:r>
            <a:r>
              <a:rPr lang="ru-RU" dirty="0">
                <a:latin typeface="+mn-lt"/>
              </a:rPr>
              <a:t> становится критичным).</a:t>
            </a:r>
          </a:p>
        </p:txBody>
      </p:sp>
    </p:spTree>
    <p:extLst>
      <p:ext uri="{BB962C8B-B14F-4D97-AF65-F5344CB8AC3E}">
        <p14:creationId xmlns:p14="http://schemas.microsoft.com/office/powerpoint/2010/main" val="3438015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30136AD7-76F5-EEBC-1840-9D9C357FF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1918295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8D591A99-8632-0156-DA0B-825DBC69EC59}"/>
              </a:ext>
            </a:extLst>
          </p:cNvPr>
          <p:cNvSpPr/>
          <p:nvPr/>
        </p:nvSpPr>
        <p:spPr>
          <a:xfrm>
            <a:off x="240227" y="2079724"/>
            <a:ext cx="8691992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Стратегии Минимизации Рисков</a:t>
            </a:r>
            <a:endParaRPr lang="en-US" sz="38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F127B40-8E6C-5E3A-0BF1-F46F672E0B1D}"/>
              </a:ext>
            </a:extLst>
          </p:cNvPr>
          <p:cNvSpPr/>
          <p:nvPr/>
        </p:nvSpPr>
        <p:spPr>
          <a:xfrm>
            <a:off x="313783" y="2750820"/>
            <a:ext cx="11552151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Для обеспечения высокой вовлеченности, комплаенса и стабильной интеграции с устройствами, мы внедряем ряд ключевых архитектурных паттернов и решений.</a:t>
            </a:r>
            <a:endParaRPr lang="en-US" sz="1450" dirty="0"/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54AC9957-C3EB-A7E4-AFAC-EEA1DF72C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40" y="3518535"/>
            <a:ext cx="217819" cy="345281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687A3946-22F6-51E8-5D6C-3E6C2BD7A76A}"/>
              </a:ext>
            </a:extLst>
          </p:cNvPr>
          <p:cNvSpPr/>
          <p:nvPr/>
        </p:nvSpPr>
        <p:spPr>
          <a:xfrm>
            <a:off x="912192" y="3547348"/>
            <a:ext cx="3389337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Вовлеченность и A/B-тестирование</a:t>
            </a:r>
            <a:endParaRPr lang="en-US" sz="1900" dirty="0">
              <a:solidFill>
                <a:srgbClr val="C00000"/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2AE05FB1-A84E-E0E9-452E-A646C9AB9413}"/>
              </a:ext>
            </a:extLst>
          </p:cNvPr>
          <p:cNvSpPr/>
          <p:nvPr/>
        </p:nvSpPr>
        <p:spPr>
          <a:xfrm>
            <a:off x="912193" y="3960614"/>
            <a:ext cx="4607808" cy="884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Внедрение платформы фичафлагов для геймификации и быстрого тестирования новых функций, </a:t>
            </a:r>
            <a:r>
              <a:rPr lang="en-US" sz="145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улучшающих</a:t>
            </a: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45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удержание</a:t>
            </a:r>
            <a:endParaRPr lang="en-US" sz="1450" dirty="0"/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64087F3B-69FE-2B6A-3A92-CBD8B38BC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648" y="3518535"/>
            <a:ext cx="217819" cy="345281"/>
          </a:xfrm>
          <a:prstGeom prst="rect">
            <a:avLst/>
          </a:prstGeom>
        </p:spPr>
      </p:pic>
      <p:sp>
        <p:nvSpPr>
          <p:cNvPr id="11" name="Text 4">
            <a:extLst>
              <a:ext uri="{FF2B5EF4-FFF2-40B4-BE49-F238E27FC236}">
                <a16:creationId xmlns:a16="http://schemas.microsoft.com/office/drawing/2014/main" id="{87558252-B6B5-20BD-95DF-6A63033E8E90}"/>
              </a:ext>
            </a:extLst>
          </p:cNvPr>
          <p:cNvSpPr/>
          <p:nvPr/>
        </p:nvSpPr>
        <p:spPr>
          <a:xfrm>
            <a:off x="6672001" y="3547348"/>
            <a:ext cx="274808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Комплаенс и Data Residency</a:t>
            </a:r>
            <a:endParaRPr lang="en-US" sz="1900" dirty="0">
              <a:solidFill>
                <a:srgbClr val="C00000"/>
              </a:solidFill>
            </a:endParaRP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8A4732B7-9902-67F1-ED0B-E698140C700B}"/>
              </a:ext>
            </a:extLst>
          </p:cNvPr>
          <p:cNvSpPr/>
          <p:nvPr/>
        </p:nvSpPr>
        <p:spPr>
          <a:xfrm>
            <a:off x="6672001" y="3960614"/>
            <a:ext cx="4607902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Изоляция персональных данных (PII) по регионам, применение Zero Trust и </a:t>
            </a:r>
            <a:r>
              <a:rPr lang="en-US" sz="145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токенизация</a:t>
            </a:r>
            <a:endParaRPr lang="en-US" sz="145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A17479D3-7ED6-343A-D450-403EA7C31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40" y="5184100"/>
            <a:ext cx="217819" cy="345281"/>
          </a:xfrm>
          <a:prstGeom prst="rect">
            <a:avLst/>
          </a:prstGeom>
        </p:spPr>
      </p:pic>
      <p:sp>
        <p:nvSpPr>
          <p:cNvPr id="14" name="Text 6">
            <a:extLst>
              <a:ext uri="{FF2B5EF4-FFF2-40B4-BE49-F238E27FC236}">
                <a16:creationId xmlns:a16="http://schemas.microsoft.com/office/drawing/2014/main" id="{554DE023-F325-0068-FEB9-2934D8E6258D}"/>
              </a:ext>
            </a:extLst>
          </p:cNvPr>
          <p:cNvSpPr/>
          <p:nvPr/>
        </p:nvSpPr>
        <p:spPr>
          <a:xfrm>
            <a:off x="912193" y="5212913"/>
            <a:ext cx="2100826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Интеграция Устройств</a:t>
            </a:r>
            <a:endParaRPr lang="en-US" sz="1900" dirty="0">
              <a:solidFill>
                <a:srgbClr val="C00000"/>
              </a:solidFill>
            </a:endParaRPr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210C9AE8-7B52-E6F0-593D-C23DEC0D208C}"/>
              </a:ext>
            </a:extLst>
          </p:cNvPr>
          <p:cNvSpPr/>
          <p:nvPr/>
        </p:nvSpPr>
        <p:spPr>
          <a:xfrm>
            <a:off x="912193" y="5626179"/>
            <a:ext cx="4607808" cy="884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Слой Device Adapter преобразует данные от носимых устройств в канонические события, отправляемые в Event Bus, обеспечивая </a:t>
            </a:r>
            <a:r>
              <a:rPr lang="en-US" sz="145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низкую</a:t>
            </a: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45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связность</a:t>
            </a:r>
            <a:endParaRPr lang="en-US" sz="1450" dirty="0"/>
          </a:p>
        </p:txBody>
      </p:sp>
      <p:pic>
        <p:nvPicPr>
          <p:cNvPr id="16" name="Image 4" descr="preencoded.png">
            <a:extLst>
              <a:ext uri="{FF2B5EF4-FFF2-40B4-BE49-F238E27FC236}">
                <a16:creationId xmlns:a16="http://schemas.microsoft.com/office/drawing/2014/main" id="{B8BD9457-3197-FF52-75B2-E405033EF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648" y="5184100"/>
            <a:ext cx="217819" cy="345281"/>
          </a:xfrm>
          <a:prstGeom prst="rect">
            <a:avLst/>
          </a:prstGeom>
        </p:spPr>
      </p:pic>
      <p:sp>
        <p:nvSpPr>
          <p:cNvPr id="17" name="Text 8">
            <a:extLst>
              <a:ext uri="{FF2B5EF4-FFF2-40B4-BE49-F238E27FC236}">
                <a16:creationId xmlns:a16="http://schemas.microsoft.com/office/drawing/2014/main" id="{A79713D6-B7F4-A238-3DC6-26A6A3B6E431}"/>
              </a:ext>
            </a:extLst>
          </p:cNvPr>
          <p:cNvSpPr/>
          <p:nvPr/>
        </p:nvSpPr>
        <p:spPr>
          <a:xfrm>
            <a:off x="6672001" y="5212913"/>
            <a:ext cx="1910798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Масштабируемость</a:t>
            </a:r>
            <a:endParaRPr lang="en-US" sz="1900" dirty="0">
              <a:solidFill>
                <a:srgbClr val="C00000"/>
              </a:solidFill>
            </a:endParaRPr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970380D9-610E-D603-331C-AA17EAC8DC6F}"/>
              </a:ext>
            </a:extLst>
          </p:cNvPr>
          <p:cNvSpPr/>
          <p:nvPr/>
        </p:nvSpPr>
        <p:spPr>
          <a:xfrm>
            <a:off x="6672001" y="5626179"/>
            <a:ext cx="4607902" cy="884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Event-driven архитектура, агрессивное кэширование и автомасштабирование Kubernetes для обработки пиковых нагрузок с применением </a:t>
            </a:r>
            <a:r>
              <a:rPr lang="en-US" sz="1450" i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eventual consistency</a:t>
            </a:r>
            <a:endParaRPr lang="en-US" sz="1450" dirty="0"/>
          </a:p>
        </p:txBody>
      </p:sp>
    </p:spTree>
    <p:extLst>
      <p:ext uri="{BB962C8B-B14F-4D97-AF65-F5344CB8AC3E}">
        <p14:creationId xmlns:p14="http://schemas.microsoft.com/office/powerpoint/2010/main" val="86289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477BF-74A8-DD72-1A9E-5CEC679EF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F33E97E-87E3-FA81-67BC-1BA8EC8A3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479" y="0"/>
            <a:ext cx="4270521" cy="1945758"/>
          </a:xfrm>
          <a:prstGeom prst="rect">
            <a:avLst/>
          </a:prstGeom>
        </p:spPr>
      </p:pic>
      <p:pic>
        <p:nvPicPr>
          <p:cNvPr id="3" name="Image 2" descr="preencoded.png">
            <a:extLst>
              <a:ext uri="{FF2B5EF4-FFF2-40B4-BE49-F238E27FC236}">
                <a16:creationId xmlns:a16="http://schemas.microsoft.com/office/drawing/2014/main" id="{DC8E0C60-8560-57FE-863D-43743FD34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208" y="0"/>
            <a:ext cx="4279583" cy="1949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F4CDEF-118A-0763-227C-97B234A86956}"/>
              </a:ext>
            </a:extLst>
          </p:cNvPr>
          <p:cNvSpPr txBox="1"/>
          <p:nvPr/>
        </p:nvSpPr>
        <p:spPr>
          <a:xfrm>
            <a:off x="167463" y="150260"/>
            <a:ext cx="3904807" cy="1909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750"/>
              </a:lnSpc>
            </a:pPr>
            <a:r>
              <a:rPr lang="en-US" sz="3800" dirty="0" err="1">
                <a:solidFill>
                  <a:srgbClr val="1F1E1E"/>
                </a:solidFill>
                <a:latin typeface="Sora Semi Bold" pitchFamily="34" charset="0"/>
                <a:cs typeface="Sora Semi Bold" pitchFamily="34" charset="-120"/>
              </a:rPr>
              <a:t>Основы</a:t>
            </a:r>
            <a:r>
              <a:rPr lang="en-US" sz="3800" dirty="0">
                <a:solidFill>
                  <a:srgbClr val="1F1E1E"/>
                </a:solidFill>
                <a:latin typeface="Sora Semi Bold" pitchFamily="34" charset="0"/>
                <a:cs typeface="Sora Semi Bold" pitchFamily="34" charset="-120"/>
              </a:rPr>
              <a:t> </a:t>
            </a:r>
            <a:r>
              <a:rPr lang="en-US" sz="3800" dirty="0" err="1">
                <a:solidFill>
                  <a:srgbClr val="1F1E1E"/>
                </a:solidFill>
                <a:latin typeface="Sora Semi Bold" pitchFamily="34" charset="0"/>
                <a:cs typeface="Sora Semi Bold" pitchFamily="34" charset="-120"/>
              </a:rPr>
              <a:t>Безопасности</a:t>
            </a:r>
            <a:r>
              <a:rPr lang="en-US" sz="3800" dirty="0">
                <a:solidFill>
                  <a:srgbClr val="1F1E1E"/>
                </a:solidFill>
                <a:latin typeface="Sora Semi Bold" pitchFamily="34" charset="0"/>
                <a:cs typeface="Sora Semi Bold" pitchFamily="34" charset="-120"/>
              </a:rPr>
              <a:t> </a:t>
            </a:r>
            <a:r>
              <a:rPr lang="ru-RU" sz="3800" dirty="0">
                <a:solidFill>
                  <a:srgbClr val="1F1E1E"/>
                </a:solidFill>
                <a:cs typeface="Sora Semi Bold" pitchFamily="34" charset="-120"/>
              </a:rPr>
              <a:t>и</a:t>
            </a:r>
            <a:r>
              <a:rPr lang="en-US" sz="3800" dirty="0">
                <a:solidFill>
                  <a:srgbClr val="1F1E1E"/>
                </a:solidFill>
                <a:latin typeface="Sora Semi Bold" pitchFamily="34" charset="0"/>
                <a:cs typeface="Sora Semi Bold" pitchFamily="34" charset="-120"/>
              </a:rPr>
              <a:t> </a:t>
            </a:r>
            <a:r>
              <a:rPr lang="ru-RU" sz="3800" dirty="0">
                <a:solidFill>
                  <a:srgbClr val="1F1E1E"/>
                </a:solidFill>
                <a:cs typeface="Sora Semi Bold" pitchFamily="34" charset="-120"/>
              </a:rPr>
              <a:t>Аудит</a:t>
            </a:r>
            <a:r>
              <a:rPr lang="en-US" sz="3800" dirty="0">
                <a:solidFill>
                  <a:srgbClr val="1F1E1E"/>
                </a:solidFill>
                <a:latin typeface="Sora Semi Bold" pitchFamily="34" charset="0"/>
                <a:cs typeface="Sora Semi Bold" pitchFamily="34" charset="-120"/>
              </a:rPr>
              <a:t> </a:t>
            </a:r>
            <a:endParaRPr lang="ru-RU" sz="3800" dirty="0">
              <a:solidFill>
                <a:srgbClr val="1F1E1E"/>
              </a:solidFill>
              <a:cs typeface="Sora Semi Bold" pitchFamily="34" charset="-12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D5633F43-C108-F9FC-7870-A97F563C230E}"/>
              </a:ext>
            </a:extLst>
          </p:cNvPr>
          <p:cNvSpPr/>
          <p:nvPr/>
        </p:nvSpPr>
        <p:spPr>
          <a:xfrm>
            <a:off x="258579" y="2434720"/>
            <a:ext cx="11447868" cy="542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C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Надежность</a:t>
            </a: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системы строится на </a:t>
            </a:r>
            <a:r>
              <a:rPr lang="en-US" sz="1400" b="1" dirty="0">
                <a:solidFill>
                  <a:srgbClr val="C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строгих принципах безопасности</a:t>
            </a: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начиная с периметра и заканчивая внутренними коммуникациями между сервисами.</a:t>
            </a:r>
            <a:endParaRPr lang="en-US" sz="14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D288345F-68DC-CEBC-4B19-236F0B290758}"/>
              </a:ext>
            </a:extLst>
          </p:cNvPr>
          <p:cNvSpPr/>
          <p:nvPr/>
        </p:nvSpPr>
        <p:spPr>
          <a:xfrm>
            <a:off x="258579" y="3042527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C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Zero Trust </a:t>
            </a:r>
            <a:r>
              <a:rPr lang="en-US" sz="1650" b="1" dirty="0" err="1">
                <a:solidFill>
                  <a:srgbClr val="C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Внутри</a:t>
            </a:r>
            <a:endParaRPr lang="en-US" sz="1650" b="1" dirty="0">
              <a:solidFill>
                <a:srgbClr val="C00000"/>
              </a:solidFill>
            </a:endParaRPr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334A2388-E8B4-AAAD-B1B5-B08BBA8E0945}"/>
              </a:ext>
            </a:extLst>
          </p:cNvPr>
          <p:cNvSpPr/>
          <p:nvPr/>
        </p:nvSpPr>
        <p:spPr>
          <a:xfrm>
            <a:off x="258579" y="3418914"/>
            <a:ext cx="6358652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Взаимная TLS (mTLS) и Service Mesh для защиты внутренних коммуникаций.</a:t>
            </a:r>
            <a:endParaRPr lang="en-US" sz="145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D32BA283-67E9-B4E9-8270-A695552C1E2C}"/>
              </a:ext>
            </a:extLst>
          </p:cNvPr>
          <p:cNvSpPr/>
          <p:nvPr/>
        </p:nvSpPr>
        <p:spPr>
          <a:xfrm>
            <a:off x="258579" y="4010087"/>
            <a:ext cx="635865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Управление доступом на основе ролей и атрибутов (RBAC/ABAC).</a:t>
            </a:r>
            <a:endParaRPr lang="en-US" sz="145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936C4AEE-37D8-194E-BA2A-E834F8FD0FD5}"/>
              </a:ext>
            </a:extLst>
          </p:cNvPr>
          <p:cNvSpPr/>
          <p:nvPr/>
        </p:nvSpPr>
        <p:spPr>
          <a:xfrm>
            <a:off x="258579" y="4407715"/>
            <a:ext cx="635865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Все секреты хранятся и управляются через KMS/Secret Manager.</a:t>
            </a:r>
            <a:endParaRPr lang="en-US" sz="14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9EFA0C74-F81A-1EDE-F672-48412BBC738C}"/>
              </a:ext>
            </a:extLst>
          </p:cNvPr>
          <p:cNvSpPr/>
          <p:nvPr/>
        </p:nvSpPr>
        <p:spPr>
          <a:xfrm>
            <a:off x="6808674" y="3076673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C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Комплаенс и Аудит</a:t>
            </a:r>
            <a:endParaRPr lang="en-US" sz="1650" b="1" dirty="0">
              <a:solidFill>
                <a:srgbClr val="C00000"/>
              </a:solidFill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262BEE22-17CB-290A-4A0E-665EACCF0DBC}"/>
              </a:ext>
            </a:extLst>
          </p:cNvPr>
          <p:cNvSpPr/>
          <p:nvPr/>
        </p:nvSpPr>
        <p:spPr>
          <a:xfrm>
            <a:off x="6808674" y="3444444"/>
            <a:ext cx="5089155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Поддержка GDPR/CCPA, включая локальное хранение данных (Data Residency).</a:t>
            </a:r>
            <a:endParaRPr lang="en-US" sz="145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7A9BF3AD-A4A5-865F-C969-14E3D526585F}"/>
              </a:ext>
            </a:extLst>
          </p:cNvPr>
          <p:cNvSpPr/>
          <p:nvPr/>
        </p:nvSpPr>
        <p:spPr>
          <a:xfrm>
            <a:off x="6808674" y="4020888"/>
            <a:ext cx="635865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Система управления согласиями (Consent management).</a:t>
            </a:r>
            <a:endParaRPr lang="en-US" sz="145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F0EB2CBF-D689-CB01-CEA5-4D29FD0556C2}"/>
              </a:ext>
            </a:extLst>
          </p:cNvPr>
          <p:cNvSpPr/>
          <p:nvPr/>
        </p:nvSpPr>
        <p:spPr>
          <a:xfrm>
            <a:off x="6808674" y="4407715"/>
            <a:ext cx="5014727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Неизменяемый журнал аудита (immutable audit trail) для всех критических операций.</a:t>
            </a:r>
            <a:endParaRPr lang="en-US" sz="145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E5538496-A35D-F295-218C-40290C1771C2}"/>
              </a:ext>
            </a:extLst>
          </p:cNvPr>
          <p:cNvSpPr/>
          <p:nvPr/>
        </p:nvSpPr>
        <p:spPr>
          <a:xfrm>
            <a:off x="258579" y="5167333"/>
            <a:ext cx="11639254" cy="950476"/>
          </a:xfrm>
          <a:prstGeom prst="roundRect">
            <a:avLst>
              <a:gd name="adj" fmla="val 7180"/>
            </a:avLst>
          </a:prstGeom>
          <a:solidFill>
            <a:srgbClr val="F7BBC1"/>
          </a:solidFill>
          <a:ln/>
        </p:spPr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F04BFDC4-F3A8-6C6B-51A3-828FAC444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80" y="5411054"/>
            <a:ext cx="203121" cy="162401"/>
          </a:xfrm>
          <a:prstGeom prst="rect">
            <a:avLst/>
          </a:prstGeom>
        </p:spPr>
      </p:pic>
      <p:sp>
        <p:nvSpPr>
          <p:cNvPr id="17" name="Text 11">
            <a:extLst>
              <a:ext uri="{FF2B5EF4-FFF2-40B4-BE49-F238E27FC236}">
                <a16:creationId xmlns:a16="http://schemas.microsoft.com/office/drawing/2014/main" id="{F27D4C78-CE19-0766-1472-A3A166007A95}"/>
              </a:ext>
            </a:extLst>
          </p:cNvPr>
          <p:cNvSpPr/>
          <p:nvPr/>
        </p:nvSpPr>
        <p:spPr>
          <a:xfrm>
            <a:off x="786502" y="5370335"/>
            <a:ext cx="10845517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Мониторинг безопасности осуществляется через единый стек OpenTelemetry и Prometheus, интегрированный с SIEM-системой для корреляции инцидентов.</a:t>
            </a:r>
            <a:endParaRPr lang="en-US" sz="1250" dirty="0"/>
          </a:p>
        </p:txBody>
      </p:sp>
    </p:spTree>
    <p:extLst>
      <p:ext uri="{BB962C8B-B14F-4D97-AF65-F5344CB8AC3E}">
        <p14:creationId xmlns:p14="http://schemas.microsoft.com/office/powerpoint/2010/main" val="3604656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7304F-A23A-9F19-012C-A6F76801C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E2709E1-FACC-825C-75B3-E2C45F90C2A2}"/>
              </a:ext>
            </a:extLst>
          </p:cNvPr>
          <p:cNvSpPr txBox="1"/>
          <p:nvPr/>
        </p:nvSpPr>
        <p:spPr>
          <a:xfrm>
            <a:off x="192951" y="256585"/>
            <a:ext cx="11806098" cy="682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750"/>
              </a:lnSpc>
            </a:pPr>
            <a:r>
              <a:rPr lang="ru-RU" sz="3800" dirty="0">
                <a:solidFill>
                  <a:srgbClr val="1F1E1E"/>
                </a:solidFill>
                <a:cs typeface="Sora Semi Bold" pitchFamily="34" charset="-120"/>
              </a:rPr>
              <a:t>Архитектура - </a:t>
            </a:r>
            <a:r>
              <a:rPr lang="ru-RU" sz="3800" dirty="0">
                <a:solidFill>
                  <a:srgbClr val="C00000"/>
                </a:solidFill>
                <a:cs typeface="Sora Semi Bold" pitchFamily="34" charset="-120"/>
              </a:rPr>
              <a:t>драйвер бизнес-целей</a:t>
            </a:r>
            <a:r>
              <a:rPr lang="en-US" sz="3800" dirty="0">
                <a:solidFill>
                  <a:srgbClr val="C00000"/>
                </a:solidFill>
                <a:latin typeface="Sora Semi Bold" pitchFamily="34" charset="0"/>
                <a:cs typeface="Sora Semi Bold" pitchFamily="34" charset="-120"/>
              </a:rPr>
              <a:t> </a:t>
            </a:r>
            <a:endParaRPr lang="ru-RU" sz="3800" dirty="0">
              <a:solidFill>
                <a:srgbClr val="C00000"/>
              </a:solidFill>
              <a:cs typeface="Sora Semi Bold" pitchFamily="34" charset="-12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56FBB9-CC3F-235C-E645-BCDFD4B62A66}"/>
              </a:ext>
            </a:extLst>
          </p:cNvPr>
          <p:cNvSpPr txBox="1"/>
          <p:nvPr/>
        </p:nvSpPr>
        <p:spPr>
          <a:xfrm>
            <a:off x="5767068" y="1768548"/>
            <a:ext cx="6103088" cy="951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indent="0">
              <a:lnSpc>
                <a:spcPts val="2300"/>
              </a:lnSpc>
              <a:buNone/>
              <a:defRPr sz="145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defRPr>
            </a:lvl1pPr>
          </a:lstStyle>
          <a:p>
            <a:r>
              <a:rPr lang="ru-RU" dirty="0"/>
              <a:t>Микросервисная, событийно-ориентированная и масштабируемая платформа позволяет быстро </a:t>
            </a:r>
            <a:r>
              <a:rPr lang="ru-RU" b="1" dirty="0">
                <a:solidFill>
                  <a:srgbClr val="C00000"/>
                </a:solidFill>
              </a:rPr>
              <a:t>выводить новые функции и поддерживать рост пользователей</a:t>
            </a:r>
            <a:r>
              <a:rPr lang="ru-RU" dirty="0"/>
              <a:t> без деградации UX.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43F7B3-431F-753C-9960-F1F39447D205}"/>
              </a:ext>
            </a:extLst>
          </p:cNvPr>
          <p:cNvSpPr txBox="1"/>
          <p:nvPr/>
        </p:nvSpPr>
        <p:spPr>
          <a:xfrm>
            <a:off x="5767068" y="3600389"/>
            <a:ext cx="6103088" cy="952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indent="0">
              <a:lnSpc>
                <a:spcPts val="2300"/>
              </a:lnSpc>
              <a:buNone/>
              <a:defRPr sz="145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defRPr>
            </a:lvl1pPr>
          </a:lstStyle>
          <a:p>
            <a:r>
              <a:rPr lang="ru-RU" dirty="0">
                <a:solidFill>
                  <a:schemeClr val="tx1"/>
                </a:solidFill>
              </a:rPr>
              <a:t>Zero Trust, шифрование на всех уровнях, локальное хранение PII и централизованный SIEM </a:t>
            </a:r>
            <a:r>
              <a:rPr lang="ru-RU" dirty="0"/>
              <a:t>гарантируют </a:t>
            </a:r>
            <a:r>
              <a:rPr lang="ru-RU" b="1" dirty="0">
                <a:solidFill>
                  <a:srgbClr val="C00000"/>
                </a:solidFill>
              </a:rPr>
              <a:t>безопасность</a:t>
            </a:r>
            <a:r>
              <a:rPr lang="ru-RU" dirty="0"/>
              <a:t>, соответствие требованиям регуляторов и </a:t>
            </a:r>
            <a:r>
              <a:rPr lang="ru-RU" b="1" dirty="0">
                <a:solidFill>
                  <a:srgbClr val="C00000"/>
                </a:solidFill>
              </a:rPr>
              <a:t>доверие пользователей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42198C-D358-9003-2511-37B730F75280}"/>
              </a:ext>
            </a:extLst>
          </p:cNvPr>
          <p:cNvSpPr txBox="1"/>
          <p:nvPr/>
        </p:nvSpPr>
        <p:spPr>
          <a:xfrm>
            <a:off x="5767068" y="5169596"/>
            <a:ext cx="6103088" cy="952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indent="0">
              <a:lnSpc>
                <a:spcPts val="2300"/>
              </a:lnSpc>
              <a:buNone/>
              <a:defRPr sz="145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defRPr>
            </a:lvl1pPr>
          </a:lstStyle>
          <a:p>
            <a:r>
              <a:rPr lang="ru-RU" dirty="0"/>
              <a:t>Использование </a:t>
            </a:r>
            <a:r>
              <a:rPr lang="ru-RU" dirty="0" err="1">
                <a:solidFill>
                  <a:schemeClr val="tx1"/>
                </a:solidFill>
              </a:rPr>
              <a:t>Kubernetes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/>
              <a:t>serverless</a:t>
            </a:r>
            <a:r>
              <a:rPr lang="ru-RU" dirty="0"/>
              <a:t> и полиглот-хранилищ </a:t>
            </a:r>
            <a:r>
              <a:rPr lang="ru-RU" b="1" dirty="0">
                <a:solidFill>
                  <a:srgbClr val="C00000"/>
                </a:solidFill>
              </a:rPr>
              <a:t>снижает стоимость владения</a:t>
            </a:r>
            <a:r>
              <a:rPr lang="ru-RU" dirty="0"/>
              <a:t> при сохранении высокой производительности и устойчивости.</a:t>
            </a:r>
          </a:p>
        </p:txBody>
      </p:sp>
      <p:pic>
        <p:nvPicPr>
          <p:cNvPr id="26" name="Image 0">
            <a:extLst>
              <a:ext uri="{FF2B5EF4-FFF2-40B4-BE49-F238E27FC236}">
                <a16:creationId xmlns:a16="http://schemas.microsoft.com/office/drawing/2014/main" id="{AE03683E-507F-6C53-7D5F-2F631E442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5655"/>
            <a:ext cx="5522345" cy="5522345"/>
          </a:xfrm>
          <a:prstGeom prst="rect">
            <a:avLst/>
          </a:prstGeom>
          <a:solidFill>
            <a:srgbClr val="C00000"/>
          </a:solidFill>
        </p:spPr>
      </p:pic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8EADDC7A-22C0-0550-735A-B00287B245DD}"/>
              </a:ext>
            </a:extLst>
          </p:cNvPr>
          <p:cNvGrpSpPr/>
          <p:nvPr/>
        </p:nvGrpSpPr>
        <p:grpSpPr>
          <a:xfrm>
            <a:off x="4979581" y="1335655"/>
            <a:ext cx="914400" cy="914400"/>
            <a:chOff x="5638800" y="912627"/>
            <a:chExt cx="914400" cy="914400"/>
          </a:xfrm>
        </p:grpSpPr>
        <p:pic>
          <p:nvPicPr>
            <p:cNvPr id="28" name="Рисунок 27" descr="Пользовательская сеть">
              <a:extLst>
                <a:ext uri="{FF2B5EF4-FFF2-40B4-BE49-F238E27FC236}">
                  <a16:creationId xmlns:a16="http://schemas.microsoft.com/office/drawing/2014/main" id="{5D0F326D-5C0D-3F2C-AB9F-E15BCD7F8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800" y="912627"/>
              <a:ext cx="914400" cy="914400"/>
            </a:xfrm>
            <a:prstGeom prst="rect">
              <a:avLst/>
            </a:prstGeom>
          </p:spPr>
        </p:pic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63E60A86-89CF-2766-73A4-F9C8C48B09B6}"/>
                </a:ext>
              </a:extLst>
            </p:cNvPr>
            <p:cNvSpPr/>
            <p:nvPr/>
          </p:nvSpPr>
          <p:spPr>
            <a:xfrm>
              <a:off x="6003053" y="1326858"/>
              <a:ext cx="185894" cy="18481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32" name="Рисунок 31" descr="Блокировка">
            <a:extLst>
              <a:ext uri="{FF2B5EF4-FFF2-40B4-BE49-F238E27FC236}">
                <a16:creationId xmlns:a16="http://schemas.microsoft.com/office/drawing/2014/main" id="{93E65CD6-040D-1FE1-0B02-74B07D083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4649" y="3549110"/>
            <a:ext cx="914400" cy="914400"/>
          </a:xfrm>
          <a:prstGeom prst="rect">
            <a:avLst/>
          </a:prstGeom>
        </p:spPr>
      </p:pic>
      <p:pic>
        <p:nvPicPr>
          <p:cNvPr id="34" name="Рисунок 33" descr="Доллар">
            <a:extLst>
              <a:ext uri="{FF2B5EF4-FFF2-40B4-BE49-F238E27FC236}">
                <a16:creationId xmlns:a16="http://schemas.microsoft.com/office/drawing/2014/main" id="{A50E136C-8353-45B5-DFDC-7E4C7BFEEA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79581" y="50651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99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3EC19C6-9971-DFEB-88FE-9EE19FFE5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5C6B77-9A8C-EDA0-A77D-BD54DC67B3D4}"/>
              </a:ext>
            </a:extLst>
          </p:cNvPr>
          <p:cNvSpPr txBox="1"/>
          <p:nvPr/>
        </p:nvSpPr>
        <p:spPr>
          <a:xfrm>
            <a:off x="227505" y="2016652"/>
            <a:ext cx="4918654" cy="3756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indent="0">
              <a:lnSpc>
                <a:spcPts val="2300"/>
              </a:lnSpc>
              <a:buNone/>
              <a:defRPr sz="145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defRPr>
            </a:lvl1pPr>
          </a:lstStyle>
          <a:p>
            <a:br>
              <a:rPr lang="ru-RU" dirty="0"/>
            </a:br>
            <a:br>
              <a:rPr lang="ru-RU" sz="1800" dirty="0"/>
            </a:br>
            <a:r>
              <a:rPr lang="ru-RU" sz="1800" dirty="0"/>
              <a:t>Заложенные принципы позволяют:</a:t>
            </a:r>
          </a:p>
          <a:p>
            <a:pPr marL="285750" indent="-28575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ru-RU" sz="1800" dirty="0"/>
              <a:t>масштабировать по регионам и облакам</a:t>
            </a:r>
          </a:p>
          <a:p>
            <a:pPr marL="285750" indent="-28575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ru-RU" sz="1800" dirty="0"/>
              <a:t>подключать новые устройства и источники данных</a:t>
            </a:r>
          </a:p>
          <a:p>
            <a:pPr marL="285750" indent="-28575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ru-RU" sz="1800" dirty="0"/>
              <a:t>внедрять </a:t>
            </a:r>
            <a:r>
              <a:rPr lang="ru-RU" sz="1800" dirty="0" err="1"/>
              <a:t>real-time</a:t>
            </a:r>
            <a:r>
              <a:rPr lang="ru-RU" sz="1800" dirty="0"/>
              <a:t> ML и персонализацию без переписывания ядра</a:t>
            </a: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BFB27CA9-C3F2-4FEB-0130-B33CD06B65A1}"/>
              </a:ext>
            </a:extLst>
          </p:cNvPr>
          <p:cNvSpPr/>
          <p:nvPr/>
        </p:nvSpPr>
        <p:spPr>
          <a:xfrm>
            <a:off x="227504" y="705491"/>
            <a:ext cx="8691992" cy="1311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50"/>
              </a:lnSpc>
            </a:pPr>
            <a:r>
              <a:rPr lang="ru-RU" sz="4000" b="1" dirty="0">
                <a:effectLst/>
              </a:rPr>
              <a:t>Архитектура, </a:t>
            </a:r>
          </a:p>
          <a:p>
            <a:pPr>
              <a:lnSpc>
                <a:spcPts val="4750"/>
              </a:lnSpc>
            </a:pPr>
            <a:r>
              <a:rPr lang="ru-RU" sz="4000" b="1" dirty="0">
                <a:solidFill>
                  <a:srgbClr val="C00000"/>
                </a:solidFill>
                <a:effectLst/>
              </a:rPr>
              <a:t>готовая к развитию</a:t>
            </a:r>
            <a:endParaRPr lang="en-US" sz="3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4675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729</Words>
  <Application>Microsoft Office PowerPoint</Application>
  <PresentationFormat>Широкоэкранный</PresentationFormat>
  <Paragraphs>73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Inter</vt:lpstr>
      <vt:lpstr>Inter Bold</vt:lpstr>
      <vt:lpstr>Sora Light</vt:lpstr>
      <vt:lpstr>Sora Semi Bold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mtychinskaya</dc:creator>
  <cp:lastModifiedBy>mtychinskaya</cp:lastModifiedBy>
  <cp:revision>111</cp:revision>
  <dcterms:created xsi:type="dcterms:W3CDTF">2025-10-16T07:49:51Z</dcterms:created>
  <dcterms:modified xsi:type="dcterms:W3CDTF">2025-10-16T10:00:00Z</dcterms:modified>
</cp:coreProperties>
</file>